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1" r:id="rId4"/>
    <p:sldId id="263" r:id="rId5"/>
    <p:sldId id="262" r:id="rId6"/>
    <p:sldId id="257" r:id="rId7"/>
    <p:sldId id="258" r:id="rId8"/>
    <p:sldId id="259" r:id="rId9"/>
    <p:sldId id="264" r:id="rId10"/>
    <p:sldId id="267" r:id="rId11"/>
    <p:sldId id="265" r:id="rId12"/>
    <p:sldId id="268" r:id="rId13"/>
    <p:sldId id="266" r:id="rId1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B2F3"/>
    <a:srgbClr val="8E20B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51"/>
    <p:restoredTop sz="96405"/>
  </p:normalViewPr>
  <p:slideViewPr>
    <p:cSldViewPr snapToGrid="0">
      <p:cViewPr varScale="1">
        <p:scale>
          <a:sx n="102" d="100"/>
          <a:sy n="102" d="100"/>
        </p:scale>
        <p:origin x="192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A2579-9026-31E8-BEAE-A7A1B09F67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BDACA-E808-ED5A-494B-CE521765E4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5CB0A-A0B8-1876-FB32-141D2113C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64D6F-7A6A-8D43-8099-CD880BCA5ABC}" type="datetimeFigureOut">
              <a:rPr lang="en-DE" smtClean="0"/>
              <a:t>10.04.23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017CA-ECE1-92C3-A216-8E1D981F3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EE48B-BF5F-1660-6446-B6ADF3ACB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A767-4174-C24F-8585-BC02E368FAD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8346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0237F-C7DF-3C22-D3ED-282CC83A3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71F571-0939-8B4A-C19C-8BBA67E13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486A0-DC77-990F-E6B8-97184465D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64D6F-7A6A-8D43-8099-CD880BCA5ABC}" type="datetimeFigureOut">
              <a:rPr lang="en-DE" smtClean="0"/>
              <a:t>10.04.23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60930-7586-532C-8B2D-44F9E5364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F3A0C-2E28-EDC7-16AD-C40E1056E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A767-4174-C24F-8585-BC02E368FAD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06635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B4F387-FE13-885A-A0E5-8860807FE5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4DA60F-34AE-448A-6AE5-F866A57F73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8A84B-F975-4257-AE02-8D4F14B45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64D6F-7A6A-8D43-8099-CD880BCA5ABC}" type="datetimeFigureOut">
              <a:rPr lang="en-DE" smtClean="0"/>
              <a:t>10.04.23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29B65-D9F0-D561-3C62-5D645F39C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8A9CF-D920-0AB4-193B-87278FC4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A767-4174-C24F-8585-BC02E368FAD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23397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389CA-DA00-1989-97ED-A751311EF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998E1-CBE5-BAA0-0342-1A3583BE4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7AC37-08B3-4B36-306E-035638839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64D6F-7A6A-8D43-8099-CD880BCA5ABC}" type="datetimeFigureOut">
              <a:rPr lang="en-DE" smtClean="0"/>
              <a:t>10.04.23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61E40-7ACC-4A53-7862-635A4CAAD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E3730-4960-7745-246A-E4048E5C0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A767-4174-C24F-8585-BC02E368FAD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4530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ADF9B-D22D-BC8C-56EE-E6D544A42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DAAC83-E8F5-9D7F-BB07-204E8CEE7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02F3A-3E61-1EFF-1978-2F3DD99E0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64D6F-7A6A-8D43-8099-CD880BCA5ABC}" type="datetimeFigureOut">
              <a:rPr lang="en-DE" smtClean="0"/>
              <a:t>10.04.23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A8FD0-70B0-8282-261A-BADA145FB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B1348-469F-A241-950C-C74041B51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A767-4174-C24F-8585-BC02E368FAD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26016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C5A72-CB4C-72CF-930B-EB389449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357AF-B14F-50B5-8107-F8BC95761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86939B-2E0D-7B9C-A9C4-800BB9CD1F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99109A-F2E4-DFF7-739B-CBFC286BA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64D6F-7A6A-8D43-8099-CD880BCA5ABC}" type="datetimeFigureOut">
              <a:rPr lang="en-DE" smtClean="0"/>
              <a:t>10.04.23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3933BF-29E8-802A-E758-FFE8CD72A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2BB6A7-BA50-689D-2351-391C82EB3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A767-4174-C24F-8585-BC02E368FAD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4313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C6CC0-C8F9-43B5-845A-34883B039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0F3EE-45F6-1AFB-D019-FB3D9DB09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AA753F-F053-4D3C-5522-7911420E59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CB1D82-F2A6-947D-EA5C-C08480A2F4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F2D955-F8A4-95AA-268C-0310EA977E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BCDC33-8BC0-86F4-E303-D4FC67CF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64D6F-7A6A-8D43-8099-CD880BCA5ABC}" type="datetimeFigureOut">
              <a:rPr lang="en-DE" smtClean="0"/>
              <a:t>10.04.23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871119-CDC8-5AA1-3EC8-44F8C4DF4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74AFFE-9A9F-406C-E3BE-6F2E783F2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A767-4174-C24F-8585-BC02E368FAD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4368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7BB3-EBD8-61F1-F6E5-139150983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C918BF-1BB6-D569-2658-48F5E23E2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64D6F-7A6A-8D43-8099-CD880BCA5ABC}" type="datetimeFigureOut">
              <a:rPr lang="en-DE" smtClean="0"/>
              <a:t>10.04.23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5FA929-34C0-6C3D-234A-402384281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EFC6E5-310E-6949-C03D-97038C4E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A767-4174-C24F-8585-BC02E368FAD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4430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32EEFE-52FE-9535-BFCA-50884CD10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64D6F-7A6A-8D43-8099-CD880BCA5ABC}" type="datetimeFigureOut">
              <a:rPr lang="en-DE" smtClean="0"/>
              <a:t>10.04.23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5C7576-55F1-3F8B-5D25-471BBFE2E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FA9890-CB26-698C-953B-CE6607D9E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A767-4174-C24F-8585-BC02E368FAD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20482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DD286-F567-9613-E459-44F55ED78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20784-76CC-CBBC-3838-93FA77C72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5B0734-4FD3-E3FE-9A61-D9CDC301B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03AFB-ADDE-FF60-2441-0FBA44D1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64D6F-7A6A-8D43-8099-CD880BCA5ABC}" type="datetimeFigureOut">
              <a:rPr lang="en-DE" smtClean="0"/>
              <a:t>10.04.23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A0A72B-345D-E6BF-9BA1-EEB118188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FCA96-3F61-FB39-AE1C-A53C1509F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A767-4174-C24F-8585-BC02E368FAD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10680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2550D-70FD-C95E-CDE0-000D15A6B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D38D65-0561-B138-760B-8F354C3F6F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F89A43-2061-66A8-AF6D-3100958E5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BA05A-255D-A97D-44AE-8581B7435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64D6F-7A6A-8D43-8099-CD880BCA5ABC}" type="datetimeFigureOut">
              <a:rPr lang="en-DE" smtClean="0"/>
              <a:t>10.04.23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9EA25D-6A8A-463E-25E7-6A52970F7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D2F124-CF6D-B0F2-38C7-C98A9F7D6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A767-4174-C24F-8585-BC02E368FAD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17720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26489E-4745-FF42-978C-47AEC6896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3D1C0B-0291-6296-EB9C-EA4E2BDCC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36FE4-10F4-A647-07A8-473F3A896C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64D6F-7A6A-8D43-8099-CD880BCA5ABC}" type="datetimeFigureOut">
              <a:rPr lang="en-DE" smtClean="0"/>
              <a:t>10.04.23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C3FD3-FE0C-F343-1576-FA76137344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C135E-63A6-AB67-EBD5-9A61554CB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E5A767-4174-C24F-8585-BC02E368FAD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49295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1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4.jp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4.png"/><Relationship Id="rId18" Type="http://schemas.openxmlformats.org/officeDocument/2006/relationships/image" Target="../media/image69.png"/><Relationship Id="rId3" Type="http://schemas.openxmlformats.org/officeDocument/2006/relationships/image" Target="../media/image65.png"/><Relationship Id="rId21" Type="http://schemas.openxmlformats.org/officeDocument/2006/relationships/image" Target="../media/image81.png"/><Relationship Id="rId7" Type="http://schemas.openxmlformats.org/officeDocument/2006/relationships/image" Target="../media/image63.png"/><Relationship Id="rId12" Type="http://schemas.openxmlformats.org/officeDocument/2006/relationships/image" Target="../media/image52.png"/><Relationship Id="rId17" Type="http://schemas.openxmlformats.org/officeDocument/2006/relationships/image" Target="../media/image78.png"/><Relationship Id="rId2" Type="http://schemas.openxmlformats.org/officeDocument/2006/relationships/image" Target="../media/image64.png"/><Relationship Id="rId16" Type="http://schemas.openxmlformats.org/officeDocument/2006/relationships/image" Target="../media/image77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6.png"/><Relationship Id="rId23" Type="http://schemas.openxmlformats.org/officeDocument/2006/relationships/image" Target="../media/image49.png"/><Relationship Id="rId10" Type="http://schemas.openxmlformats.org/officeDocument/2006/relationships/image" Target="../media/image72.png"/><Relationship Id="rId19" Type="http://schemas.openxmlformats.org/officeDocument/2006/relationships/image" Target="../media/image79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5.png"/><Relationship Id="rId22" Type="http://schemas.openxmlformats.org/officeDocument/2006/relationships/image" Target="../media/image8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9.png"/><Relationship Id="rId7" Type="http://schemas.openxmlformats.org/officeDocument/2006/relationships/image" Target="../media/image5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BF11F3CD-A5DF-2624-66AF-9CEE477FC4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5" r="35228" b="72871"/>
          <a:stretch/>
        </p:blipFill>
        <p:spPr bwMode="auto">
          <a:xfrm>
            <a:off x="167213" y="682907"/>
            <a:ext cx="5153833" cy="79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FCFC79-ED6F-0093-CC17-9C32544CFDE2}"/>
              </a:ext>
            </a:extLst>
          </p:cNvPr>
          <p:cNvSpPr txBox="1"/>
          <p:nvPr/>
        </p:nvSpPr>
        <p:spPr>
          <a:xfrm>
            <a:off x="167213" y="145143"/>
            <a:ext cx="445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>
                <a:latin typeface="Arial Black" panose="020B0604020202020204" pitchFamily="34" charset="0"/>
                <a:cs typeface="Arial Black" panose="020B0604020202020204" pitchFamily="34" charset="0"/>
              </a:rPr>
              <a:t>Current limits in RNA velocity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021712-6101-9918-A23E-66A066DF1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945" y="1286076"/>
            <a:ext cx="444500" cy="1940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EA22B8-9813-33CC-F572-0BEBFD200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780" y="1242204"/>
            <a:ext cx="444500" cy="1940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48A7B2-43D4-879F-2881-2AF6690F1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044" y="1266912"/>
            <a:ext cx="444500" cy="194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EFD39EC-9495-3BFD-DC33-F437539D79DE}"/>
                  </a:ext>
                </a:extLst>
              </p:cNvPr>
              <p:cNvSpPr txBox="1"/>
              <p:nvPr/>
            </p:nvSpPr>
            <p:spPr>
              <a:xfrm>
                <a:off x="1543871" y="1174646"/>
                <a:ext cx="44449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DE" sz="11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EFD39EC-9495-3BFD-DC33-F437539D7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871" y="1174646"/>
                <a:ext cx="444499" cy="261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302C57-2B8F-E955-B5ED-821EA9495ADB}"/>
                  </a:ext>
                </a:extLst>
              </p:cNvPr>
              <p:cNvSpPr txBox="1"/>
              <p:nvPr/>
            </p:nvSpPr>
            <p:spPr>
              <a:xfrm>
                <a:off x="3142778" y="1174646"/>
                <a:ext cx="44449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DE" sz="11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302C57-2B8F-E955-B5ED-821EA9495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778" y="1174646"/>
                <a:ext cx="444499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8ADFAD7-4521-E56E-4FDE-2899F7FC5EBF}"/>
                  </a:ext>
                </a:extLst>
              </p:cNvPr>
              <p:cNvSpPr txBox="1"/>
              <p:nvPr/>
            </p:nvSpPr>
            <p:spPr>
              <a:xfrm>
                <a:off x="4519690" y="1174646"/>
                <a:ext cx="44449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DE" sz="11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8ADFAD7-4521-E56E-4FDE-2899F7FC5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690" y="1174646"/>
                <a:ext cx="444499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E2DAB15D-CEDB-9DD7-8F90-ACF9BC9B551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115" t="25588" r="14716" b="49394"/>
          <a:stretch/>
        </p:blipFill>
        <p:spPr>
          <a:xfrm>
            <a:off x="75427" y="1771374"/>
            <a:ext cx="2561444" cy="100374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4D7A44D-DBAC-87F5-5FC9-696D0FE824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" t="34474" r="39272" b="12776"/>
          <a:stretch/>
        </p:blipFill>
        <p:spPr bwMode="auto">
          <a:xfrm>
            <a:off x="2879832" y="1731880"/>
            <a:ext cx="2637483" cy="100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4797DF9-0C39-2D65-4E92-533B12A03185}"/>
              </a:ext>
            </a:extLst>
          </p:cNvPr>
          <p:cNvSpPr txBox="1"/>
          <p:nvPr/>
        </p:nvSpPr>
        <p:spPr>
          <a:xfrm>
            <a:off x="0" y="1494946"/>
            <a:ext cx="2975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50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GB" sz="105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DE" sz="1050" dirty="0">
                <a:latin typeface="Arial" panose="020B0604020202020204" pitchFamily="34" charset="0"/>
                <a:cs typeface="Arial" panose="020B0604020202020204" pitchFamily="34" charset="0"/>
              </a:rPr>
              <a:t>teady state assumption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9A21C8-13DA-0E3B-481B-E84C582B83D0}"/>
              </a:ext>
            </a:extLst>
          </p:cNvPr>
          <p:cNvSpPr txBox="1"/>
          <p:nvPr/>
        </p:nvSpPr>
        <p:spPr>
          <a:xfrm>
            <a:off x="2833677" y="1494946"/>
            <a:ext cx="2975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2. Generalized transient system</a:t>
            </a:r>
            <a:endParaRPr lang="en-DE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31ACDCC-4F1D-6A5B-EC62-3C6487706F1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8284" t="50293" r="36365" b="31567"/>
          <a:stretch/>
        </p:blipFill>
        <p:spPr>
          <a:xfrm>
            <a:off x="59622" y="2950871"/>
            <a:ext cx="2906837" cy="1170000"/>
          </a:xfrm>
          <a:prstGeom prst="rect">
            <a:avLst/>
          </a:prstGeom>
        </p:spPr>
      </p:pic>
      <p:sp>
        <p:nvSpPr>
          <p:cNvPr id="26" name="Snip and Round Single Corner of Rectangle 25">
            <a:extLst>
              <a:ext uri="{FF2B5EF4-FFF2-40B4-BE49-F238E27FC236}">
                <a16:creationId xmlns:a16="http://schemas.microsoft.com/office/drawing/2014/main" id="{34FEBD1B-9D57-6497-A955-48011926F345}"/>
              </a:ext>
            </a:extLst>
          </p:cNvPr>
          <p:cNvSpPr/>
          <p:nvPr/>
        </p:nvSpPr>
        <p:spPr>
          <a:xfrm>
            <a:off x="3095590" y="3068366"/>
            <a:ext cx="1744954" cy="954107"/>
          </a:xfrm>
          <a:prstGeom prst="snipRoundRect">
            <a:avLst>
              <a:gd name="adj1" fmla="val 16667"/>
              <a:gd name="adj2" fmla="val 3176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AD6687-7857-CD9C-2DC2-6976B908F9DF}"/>
              </a:ext>
            </a:extLst>
          </p:cNvPr>
          <p:cNvSpPr txBox="1"/>
          <p:nvPr/>
        </p:nvSpPr>
        <p:spPr>
          <a:xfrm>
            <a:off x="3095591" y="3043653"/>
            <a:ext cx="19424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DE" sz="1400" dirty="0">
                <a:latin typeface="Arial" panose="020B0604020202020204" pitchFamily="34" charset="0"/>
                <a:cs typeface="Arial" panose="020B0604020202020204" pitchFamily="34" charset="0"/>
              </a:rPr>
              <a:t>ranscriptional bursting induced by change of transcription rate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34B1B3C-DAF8-DB59-209C-3885F8BEF90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0871" t="37284" r="37353" b="51089"/>
          <a:stretch/>
        </p:blipFill>
        <p:spPr>
          <a:xfrm>
            <a:off x="69961" y="4419600"/>
            <a:ext cx="1950342" cy="89558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A15F4C9-27FC-759C-81F3-59A114DF1E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" t="7039" r="68690" b="50627"/>
          <a:stretch/>
        </p:blipFill>
        <p:spPr bwMode="auto">
          <a:xfrm>
            <a:off x="2134232" y="4234841"/>
            <a:ext cx="1440688" cy="109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Snip and Round Single Corner of Rectangle 32">
            <a:extLst>
              <a:ext uri="{FF2B5EF4-FFF2-40B4-BE49-F238E27FC236}">
                <a16:creationId xmlns:a16="http://schemas.microsoft.com/office/drawing/2014/main" id="{49B69088-D086-ACD7-E991-BC0A04378DC1}"/>
              </a:ext>
            </a:extLst>
          </p:cNvPr>
          <p:cNvSpPr/>
          <p:nvPr/>
        </p:nvSpPr>
        <p:spPr>
          <a:xfrm>
            <a:off x="3688849" y="4256028"/>
            <a:ext cx="1528915" cy="1090988"/>
          </a:xfrm>
          <a:prstGeom prst="snipRoundRect">
            <a:avLst>
              <a:gd name="adj1" fmla="val 16667"/>
              <a:gd name="adj2" fmla="val 3176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03667D8-AD89-2CD9-E3AD-A7F434D814A9}"/>
              </a:ext>
            </a:extLst>
          </p:cNvPr>
          <p:cNvSpPr txBox="1"/>
          <p:nvPr/>
        </p:nvSpPr>
        <p:spPr>
          <a:xfrm>
            <a:off x="3688849" y="4305790"/>
            <a:ext cx="1828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latin typeface="Arial" panose="020B0604020202020204" pitchFamily="34" charset="0"/>
                <a:cs typeface="Arial" panose="020B0604020202020204" pitchFamily="34" charset="0"/>
              </a:rPr>
              <a:t>“First induction” -&gt;</a:t>
            </a:r>
          </a:p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DE" sz="1200" dirty="0">
                <a:latin typeface="Arial" panose="020B0604020202020204" pitchFamily="34" charset="0"/>
                <a:cs typeface="Arial" panose="020B0604020202020204" pitchFamily="34" charset="0"/>
              </a:rPr>
              <a:t>ene specific latent time -&gt; a heuristic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DE" sz="1200" dirty="0">
                <a:latin typeface="Arial" panose="020B0604020202020204" pitchFamily="34" charset="0"/>
                <a:cs typeface="Arial" panose="020B0604020202020204" pitchFamily="34" charset="0"/>
              </a:rPr>
              <a:t>estimation of global latent time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B0E47C-8EDE-6805-F332-3EDF3E3A282F}"/>
              </a:ext>
            </a:extLst>
          </p:cNvPr>
          <p:cNvSpPr txBox="1"/>
          <p:nvPr/>
        </p:nvSpPr>
        <p:spPr>
          <a:xfrm>
            <a:off x="66444" y="4207385"/>
            <a:ext cx="20126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latin typeface="Arial" panose="020B0604020202020204" pitchFamily="34" charset="0"/>
                <a:cs typeface="Arial" panose="020B0604020202020204" pitchFamily="34" charset="0"/>
              </a:rPr>
              <a:t>First induction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0E510F9-0E32-0AAD-B653-35149554FE42}"/>
              </a:ext>
            </a:extLst>
          </p:cNvPr>
          <p:cNvSpPr txBox="1"/>
          <p:nvPr/>
        </p:nvSpPr>
        <p:spPr>
          <a:xfrm>
            <a:off x="1061411" y="4207041"/>
            <a:ext cx="20126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latin typeface="Arial" panose="020B0604020202020204" pitchFamily="34" charset="0"/>
                <a:cs typeface="Arial" panose="020B0604020202020204" pitchFamily="34" charset="0"/>
              </a:rPr>
              <a:t>later induction</a:t>
            </a:r>
          </a:p>
        </p:txBody>
      </p:sp>
      <p:pic>
        <p:nvPicPr>
          <p:cNvPr id="1032" name="Picture 8" descr="Fig. 2">
            <a:extLst>
              <a:ext uri="{FF2B5EF4-FFF2-40B4-BE49-F238E27FC236}">
                <a16:creationId xmlns:a16="http://schemas.microsoft.com/office/drawing/2014/main" id="{79FA9BD1-D2FC-DDA0-7EFD-18CDCBA91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4" t="59584" r="67103" b="25606"/>
          <a:stretch/>
        </p:blipFill>
        <p:spPr bwMode="auto">
          <a:xfrm>
            <a:off x="1190105" y="5502223"/>
            <a:ext cx="704179" cy="57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ig. 2">
            <a:extLst>
              <a:ext uri="{FF2B5EF4-FFF2-40B4-BE49-F238E27FC236}">
                <a16:creationId xmlns:a16="http://schemas.microsoft.com/office/drawing/2014/main" id="{705DC0CB-BC30-8D2A-48F0-DBA4E3D1DE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0" t="60088" r="52821" b="25102"/>
          <a:stretch/>
        </p:blipFill>
        <p:spPr bwMode="auto">
          <a:xfrm>
            <a:off x="339590" y="6105291"/>
            <a:ext cx="685804" cy="58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ig. 2">
            <a:extLst>
              <a:ext uri="{FF2B5EF4-FFF2-40B4-BE49-F238E27FC236}">
                <a16:creationId xmlns:a16="http://schemas.microsoft.com/office/drawing/2014/main" id="{E0A8E142-D80D-BEB6-72A7-FCB4D8AE68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32" t="60088" r="23311" b="25606"/>
          <a:stretch/>
        </p:blipFill>
        <p:spPr bwMode="auto">
          <a:xfrm>
            <a:off x="2256575" y="6105290"/>
            <a:ext cx="710439" cy="58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4,533 Cartoon Of A Genes Illustrations &amp; Clip Art - iStock">
            <a:extLst>
              <a:ext uri="{FF2B5EF4-FFF2-40B4-BE49-F238E27FC236}">
                <a16:creationId xmlns:a16="http://schemas.microsoft.com/office/drawing/2014/main" id="{E41DEECF-3F35-DD47-859A-072E27427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9" t="4503" r="30322" b="4706"/>
          <a:stretch/>
        </p:blipFill>
        <p:spPr bwMode="auto">
          <a:xfrm>
            <a:off x="1513040" y="5962136"/>
            <a:ext cx="259162" cy="39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4" descr="4,533 Cartoon Of A Genes Illustrations &amp; Clip Art - iStock">
            <a:extLst>
              <a:ext uri="{FF2B5EF4-FFF2-40B4-BE49-F238E27FC236}">
                <a16:creationId xmlns:a16="http://schemas.microsoft.com/office/drawing/2014/main" id="{D7BB193F-0CFE-68C1-6CC2-8E50B4C94B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9" t="4503" r="30322" b="4706"/>
          <a:stretch/>
        </p:blipFill>
        <p:spPr bwMode="auto">
          <a:xfrm>
            <a:off x="1025394" y="6318688"/>
            <a:ext cx="259162" cy="39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4" descr="4,533 Cartoon Of A Genes Illustrations &amp; Clip Art - iStock">
            <a:extLst>
              <a:ext uri="{FF2B5EF4-FFF2-40B4-BE49-F238E27FC236}">
                <a16:creationId xmlns:a16="http://schemas.microsoft.com/office/drawing/2014/main" id="{B96614B7-C7A5-5982-EC28-591EB41ABB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9" t="4503" r="30322" b="4706"/>
          <a:stretch/>
        </p:blipFill>
        <p:spPr bwMode="auto">
          <a:xfrm>
            <a:off x="1928203" y="6318688"/>
            <a:ext cx="259162" cy="39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Snip and Round Single Corner of Rectangle 39">
            <a:extLst>
              <a:ext uri="{FF2B5EF4-FFF2-40B4-BE49-F238E27FC236}">
                <a16:creationId xmlns:a16="http://schemas.microsoft.com/office/drawing/2014/main" id="{44DD249E-C562-6AA1-A27C-5CB860D882C4}"/>
              </a:ext>
            </a:extLst>
          </p:cNvPr>
          <p:cNvSpPr/>
          <p:nvPr/>
        </p:nvSpPr>
        <p:spPr>
          <a:xfrm>
            <a:off x="3134405" y="5603086"/>
            <a:ext cx="1937336" cy="1090988"/>
          </a:xfrm>
          <a:prstGeom prst="snipRoundRect">
            <a:avLst>
              <a:gd name="adj1" fmla="val 16667"/>
              <a:gd name="adj2" fmla="val 3176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424097-0E78-6756-A5BB-B75960CE31D2}"/>
              </a:ext>
            </a:extLst>
          </p:cNvPr>
          <p:cNvSpPr txBox="1"/>
          <p:nvPr/>
        </p:nvSpPr>
        <p:spPr>
          <a:xfrm>
            <a:off x="3111577" y="5671526"/>
            <a:ext cx="21476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>
                <a:latin typeface="Arial" panose="020B0604020202020204" pitchFamily="34" charset="0"/>
                <a:cs typeface="Arial" panose="020B0604020202020204" pitchFamily="34" charset="0"/>
              </a:rPr>
              <a:t>Each gene fit independently, ignoring everything about regulation relationship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E6B425B-B46C-865C-0D3E-AD24DCE70122}"/>
              </a:ext>
            </a:extLst>
          </p:cNvPr>
          <p:cNvSpPr txBox="1"/>
          <p:nvPr/>
        </p:nvSpPr>
        <p:spPr>
          <a:xfrm>
            <a:off x="5737761" y="145143"/>
            <a:ext cx="6287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b="1" dirty="0">
                <a:latin typeface="Arial Black" panose="020B0604020202020204" pitchFamily="34" charset="0"/>
                <a:cs typeface="Arial Black" panose="020B0604020202020204" pitchFamily="34" charset="0"/>
              </a:rPr>
              <a:t>Multivariate Models towards systems dynamics (RegVelo)</a:t>
            </a:r>
          </a:p>
        </p:txBody>
      </p:sp>
      <p:pic>
        <p:nvPicPr>
          <p:cNvPr id="1042" name="Picture 18" descr="Figure 1">
            <a:extLst>
              <a:ext uri="{FF2B5EF4-FFF2-40B4-BE49-F238E27FC236}">
                <a16:creationId xmlns:a16="http://schemas.microsoft.com/office/drawing/2014/main" id="{B88F8D31-531C-91AF-008E-820A37CFC4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4" r="25534" b="75821"/>
          <a:stretch/>
        </p:blipFill>
        <p:spPr bwMode="auto">
          <a:xfrm>
            <a:off x="6129813" y="1286076"/>
            <a:ext cx="4028458" cy="67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riangle 45">
            <a:extLst>
              <a:ext uri="{FF2B5EF4-FFF2-40B4-BE49-F238E27FC236}">
                <a16:creationId xmlns:a16="http://schemas.microsoft.com/office/drawing/2014/main" id="{E19C5E53-9161-2C9C-B490-976EE7800643}"/>
              </a:ext>
            </a:extLst>
          </p:cNvPr>
          <p:cNvSpPr/>
          <p:nvPr/>
        </p:nvSpPr>
        <p:spPr>
          <a:xfrm>
            <a:off x="9296044" y="1435130"/>
            <a:ext cx="537680" cy="454437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C680C65-2386-68A0-AF2E-CA31DC542ED2}"/>
              </a:ext>
            </a:extLst>
          </p:cNvPr>
          <p:cNvSpPr txBox="1"/>
          <p:nvPr/>
        </p:nvSpPr>
        <p:spPr>
          <a:xfrm>
            <a:off x="8971949" y="1877762"/>
            <a:ext cx="1796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DE" sz="1400" dirty="0">
                <a:latin typeface="Arial" panose="020B0604020202020204" pitchFamily="34" charset="0"/>
                <a:cs typeface="Arial" panose="020B0604020202020204" pitchFamily="34" charset="0"/>
              </a:rPr>
              <a:t>arget genes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6BE48B8-8C84-32D5-5A46-D708AA6FAD11}"/>
              </a:ext>
            </a:extLst>
          </p:cNvPr>
          <p:cNvSpPr txBox="1"/>
          <p:nvPr/>
        </p:nvSpPr>
        <p:spPr>
          <a:xfrm>
            <a:off x="6325472" y="1524835"/>
            <a:ext cx="762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CRE1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40F8DF6-84A7-EFE1-245C-49377FA8BF3C}"/>
              </a:ext>
            </a:extLst>
          </p:cNvPr>
          <p:cNvSpPr txBox="1"/>
          <p:nvPr/>
        </p:nvSpPr>
        <p:spPr>
          <a:xfrm>
            <a:off x="7027136" y="1523086"/>
            <a:ext cx="762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CRE2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8896DC7-C618-40E1-A6AC-541D17F1C93D}"/>
              </a:ext>
            </a:extLst>
          </p:cNvPr>
          <p:cNvSpPr txBox="1"/>
          <p:nvPr/>
        </p:nvSpPr>
        <p:spPr>
          <a:xfrm>
            <a:off x="7780503" y="1525151"/>
            <a:ext cx="762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CRE3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358C816-8635-DE73-99E2-F937C1980C01}"/>
              </a:ext>
            </a:extLst>
          </p:cNvPr>
          <p:cNvSpPr/>
          <p:nvPr/>
        </p:nvSpPr>
        <p:spPr>
          <a:xfrm>
            <a:off x="6064524" y="971839"/>
            <a:ext cx="685134" cy="31403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A9C51C8-7C22-3038-FF90-99D59C1B2FDC}"/>
              </a:ext>
            </a:extLst>
          </p:cNvPr>
          <p:cNvSpPr/>
          <p:nvPr/>
        </p:nvSpPr>
        <p:spPr>
          <a:xfrm>
            <a:off x="7388082" y="798398"/>
            <a:ext cx="685134" cy="314034"/>
          </a:xfrm>
          <a:prstGeom prst="ellipse">
            <a:avLst/>
          </a:prstGeom>
          <a:solidFill>
            <a:srgbClr val="05B2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32213C9-F1B0-240E-922B-22E8065A940B}"/>
              </a:ext>
            </a:extLst>
          </p:cNvPr>
          <p:cNvSpPr txBox="1"/>
          <p:nvPr/>
        </p:nvSpPr>
        <p:spPr>
          <a:xfrm>
            <a:off x="6040294" y="970289"/>
            <a:ext cx="762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TF1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2D84B7-5E86-54CA-143C-DCE2056B80BC}"/>
              </a:ext>
            </a:extLst>
          </p:cNvPr>
          <p:cNvSpPr txBox="1"/>
          <p:nvPr/>
        </p:nvSpPr>
        <p:spPr>
          <a:xfrm>
            <a:off x="7338804" y="789673"/>
            <a:ext cx="762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TF2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8C7673B-32D1-563F-814F-7F5879611895}"/>
              </a:ext>
            </a:extLst>
          </p:cNvPr>
          <p:cNvCxnSpPr/>
          <p:nvPr/>
        </p:nvCxnSpPr>
        <p:spPr>
          <a:xfrm>
            <a:off x="6499185" y="1305451"/>
            <a:ext cx="104172" cy="1894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28D943E-6EB2-D89E-6754-F83055FF12C9}"/>
              </a:ext>
            </a:extLst>
          </p:cNvPr>
          <p:cNvCxnSpPr>
            <a:cxnSpLocks/>
          </p:cNvCxnSpPr>
          <p:nvPr/>
        </p:nvCxnSpPr>
        <p:spPr>
          <a:xfrm flipH="1">
            <a:off x="7357931" y="1139212"/>
            <a:ext cx="197904" cy="32292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4" name="TextBox 1023">
            <a:extLst>
              <a:ext uri="{FF2B5EF4-FFF2-40B4-BE49-F238E27FC236}">
                <a16:creationId xmlns:a16="http://schemas.microsoft.com/office/drawing/2014/main" id="{29127887-5FDA-4E80-5D42-635811975500}"/>
              </a:ext>
            </a:extLst>
          </p:cNvPr>
          <p:cNvSpPr txBox="1"/>
          <p:nvPr/>
        </p:nvSpPr>
        <p:spPr>
          <a:xfrm>
            <a:off x="5715820" y="2935113"/>
            <a:ext cx="3447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>
                <a:latin typeface="Arial" panose="020B0604020202020204" pitchFamily="34" charset="0"/>
                <a:cs typeface="Arial" panose="020B0604020202020204" pitchFamily="34" charset="0"/>
              </a:rPr>
              <a:t>TF: Transcription Factor</a:t>
            </a:r>
          </a:p>
          <a:p>
            <a:r>
              <a:rPr lang="en-DE" sz="1400" dirty="0">
                <a:latin typeface="Arial" panose="020B0604020202020204" pitchFamily="34" charset="0"/>
                <a:cs typeface="Arial" panose="020B0604020202020204" pitchFamily="34" charset="0"/>
              </a:rPr>
              <a:t>CRE: cis-regulatory elements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5" name="TextBox 1024">
                <a:extLst>
                  <a:ext uri="{FF2B5EF4-FFF2-40B4-BE49-F238E27FC236}">
                    <a16:creationId xmlns:a16="http://schemas.microsoft.com/office/drawing/2014/main" id="{9B3D40A1-9AF2-2B03-A93B-8C502B757360}"/>
                  </a:ext>
                </a:extLst>
              </p:cNvPr>
              <p:cNvSpPr txBox="1"/>
              <p:nvPr/>
            </p:nvSpPr>
            <p:spPr>
              <a:xfrm>
                <a:off x="6084385" y="2243985"/>
                <a:ext cx="2267929" cy="6267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DE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DE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𝑐𝑝</m:t>
                              </m:r>
                            </m:sub>
                          </m:sSub>
                        </m:e>
                      </m:nary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𝑇𝐹</m:t>
                          </m:r>
                        </m:sub>
                        <m:sup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DE" sz="1600" dirty="0"/>
              </a:p>
            </p:txBody>
          </p:sp>
        </mc:Choice>
        <mc:Fallback xmlns="">
          <p:sp>
            <p:nvSpPr>
              <p:cNvPr id="1025" name="TextBox 1024">
                <a:extLst>
                  <a:ext uri="{FF2B5EF4-FFF2-40B4-BE49-F238E27FC236}">
                    <a16:creationId xmlns:a16="http://schemas.microsoft.com/office/drawing/2014/main" id="{9B3D40A1-9AF2-2B03-A93B-8C502B757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385" y="2243985"/>
                <a:ext cx="2267929" cy="626710"/>
              </a:xfrm>
              <a:prstGeom prst="rect">
                <a:avLst/>
              </a:prstGeom>
              <a:blipFill>
                <a:blip r:embed="rId15"/>
                <a:stretch>
                  <a:fillRect l="-2793" t="-139216" b="-19019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7" name="TextBox 1026">
                <a:extLst>
                  <a:ext uri="{FF2B5EF4-FFF2-40B4-BE49-F238E27FC236}">
                    <a16:creationId xmlns:a16="http://schemas.microsoft.com/office/drawing/2014/main" id="{BCB55C4A-21F0-2213-B981-082DE15B545A}"/>
                  </a:ext>
                </a:extLst>
              </p:cNvPr>
              <p:cNvSpPr txBox="1"/>
              <p:nvPr/>
            </p:nvSpPr>
            <p:spPr>
              <a:xfrm>
                <a:off x="10179290" y="1245461"/>
                <a:ext cx="1474186" cy="105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27" name="TextBox 1026">
                <a:extLst>
                  <a:ext uri="{FF2B5EF4-FFF2-40B4-BE49-F238E27FC236}">
                    <a16:creationId xmlns:a16="http://schemas.microsoft.com/office/drawing/2014/main" id="{BCB55C4A-21F0-2213-B981-082DE15B5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9290" y="1245461"/>
                <a:ext cx="1474186" cy="1051826"/>
              </a:xfrm>
              <a:prstGeom prst="rect">
                <a:avLst/>
              </a:prstGeom>
              <a:blipFill>
                <a:blip r:embed="rId16"/>
                <a:stretch>
                  <a:fillRect l="-3419" t="-1190" r="-5983" b="-71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9" name="TextBox 1028">
            <a:extLst>
              <a:ext uri="{FF2B5EF4-FFF2-40B4-BE49-F238E27FC236}">
                <a16:creationId xmlns:a16="http://schemas.microsoft.com/office/drawing/2014/main" id="{28D4D18E-7FDB-00C4-BFAE-AF065DCD8EA9}"/>
              </a:ext>
            </a:extLst>
          </p:cNvPr>
          <p:cNvSpPr txBox="1"/>
          <p:nvPr/>
        </p:nvSpPr>
        <p:spPr>
          <a:xfrm>
            <a:off x="9474724" y="3109878"/>
            <a:ext cx="3476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>
                <a:latin typeface="Arial" panose="020B0604020202020204" pitchFamily="34" charset="0"/>
                <a:cs typeface="Arial" panose="020B0604020202020204" pitchFamily="34" charset="0"/>
              </a:rPr>
              <a:t>Supervised by: Marius &amp; Fabian</a:t>
            </a: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7C868053-9C04-D3A2-237D-7B7DEACF9EA4}"/>
              </a:ext>
            </a:extLst>
          </p:cNvPr>
          <p:cNvSpPr txBox="1"/>
          <p:nvPr/>
        </p:nvSpPr>
        <p:spPr>
          <a:xfrm>
            <a:off x="9721152" y="670488"/>
            <a:ext cx="2530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latin typeface="Arial" panose="020B0604020202020204" pitchFamily="34" charset="0"/>
                <a:cs typeface="Arial" panose="020B0604020202020204" pitchFamily="34" charset="0"/>
              </a:rPr>
              <a:t>Modeling the regulatory dynamics of target gene</a:t>
            </a: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C4DD2578-04D7-9599-A77F-30AFA762C960}"/>
              </a:ext>
            </a:extLst>
          </p:cNvPr>
          <p:cNvSpPr txBox="1"/>
          <p:nvPr/>
        </p:nvSpPr>
        <p:spPr>
          <a:xfrm>
            <a:off x="5737761" y="3574650"/>
            <a:ext cx="6287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b="1" dirty="0">
                <a:latin typeface="Arial Black" panose="020B0604020202020204" pitchFamily="34" charset="0"/>
                <a:cs typeface="Arial Black" panose="020B0604020202020204" pitchFamily="34" charset="0"/>
              </a:rPr>
              <a:t>Potential application of RegVelo</a:t>
            </a:r>
          </a:p>
        </p:txBody>
      </p: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89DBE40B-C0B7-0C0A-1A4C-D8180879C496}"/>
              </a:ext>
            </a:extLst>
          </p:cNvPr>
          <p:cNvGrpSpPr/>
          <p:nvPr/>
        </p:nvGrpSpPr>
        <p:grpSpPr>
          <a:xfrm>
            <a:off x="5673502" y="3976042"/>
            <a:ext cx="3402693" cy="1849452"/>
            <a:chOff x="6225326" y="3936391"/>
            <a:chExt cx="4825585" cy="2674346"/>
          </a:xfrm>
        </p:grpSpPr>
        <p:pic>
          <p:nvPicPr>
            <p:cNvPr id="1044" name="Picture 1043">
              <a:extLst>
                <a:ext uri="{FF2B5EF4-FFF2-40B4-BE49-F238E27FC236}">
                  <a16:creationId xmlns:a16="http://schemas.microsoft.com/office/drawing/2014/main" id="{5BB7D21A-DB8A-009A-4CFA-810EC188DF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35269" t="54583" r="4967"/>
            <a:stretch/>
          </p:blipFill>
          <p:spPr>
            <a:xfrm>
              <a:off x="6457069" y="3967796"/>
              <a:ext cx="4593842" cy="2642941"/>
            </a:xfrm>
            <a:prstGeom prst="rect">
              <a:avLst/>
            </a:prstGeom>
          </p:spPr>
        </p:pic>
        <p:pic>
          <p:nvPicPr>
            <p:cNvPr id="1046" name="Picture 1045">
              <a:extLst>
                <a:ext uri="{FF2B5EF4-FFF2-40B4-BE49-F238E27FC236}">
                  <a16:creationId xmlns:a16="http://schemas.microsoft.com/office/drawing/2014/main" id="{5F468486-C185-ECAE-426A-8640AAF54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225326" y="3936391"/>
              <a:ext cx="2342502" cy="596900"/>
            </a:xfrm>
            <a:prstGeom prst="rect">
              <a:avLst/>
            </a:prstGeom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0C93F5FF-A507-1FB0-7428-A1648FD3C344}"/>
              </a:ext>
            </a:extLst>
          </p:cNvPr>
          <p:cNvSpPr txBox="1"/>
          <p:nvPr/>
        </p:nvSpPr>
        <p:spPr>
          <a:xfrm>
            <a:off x="9083839" y="3962289"/>
            <a:ext cx="3038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latin typeface="Arial" panose="020B0604020202020204" pitchFamily="34" charset="0"/>
                <a:cs typeface="Arial" panose="020B0604020202020204" pitchFamily="34" charset="0"/>
              </a:rPr>
              <a:t>1. A better velocity estimation and fate probability prediction</a:t>
            </a: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06E5EED1-89C1-11E7-B7D4-A2EE7C4A7B5F}"/>
              </a:ext>
            </a:extLst>
          </p:cNvPr>
          <p:cNvSpPr txBox="1"/>
          <p:nvPr/>
        </p:nvSpPr>
        <p:spPr>
          <a:xfrm>
            <a:off x="9083839" y="4643620"/>
            <a:ext cx="3205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latin typeface="Arial" panose="020B0604020202020204" pitchFamily="34" charset="0"/>
                <a:cs typeface="Arial" panose="020B0604020202020204" pitchFamily="34" charset="0"/>
              </a:rPr>
              <a:t>2. Understanding the underlying regulatory mechanisms of lineage differentiation/priming</a:t>
            </a:r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451D1302-23F9-6D07-46AB-A0F391D28C86}"/>
              </a:ext>
            </a:extLst>
          </p:cNvPr>
          <p:cNvSpPr txBox="1"/>
          <p:nvPr/>
        </p:nvSpPr>
        <p:spPr>
          <a:xfrm>
            <a:off x="9076195" y="5534628"/>
            <a:ext cx="31158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latin typeface="Arial" panose="020B0604020202020204" pitchFamily="34" charset="0"/>
                <a:cs typeface="Arial" panose="020B0604020202020204" pitchFamily="34" charset="0"/>
              </a:rPr>
              <a:t>3. Generate new trajectory and test the effects of TF-perturbation the lineage differentiation.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01B73886-157D-1149-A68E-86D87F4A444E}"/>
              </a:ext>
            </a:extLst>
          </p:cNvPr>
          <p:cNvSpPr txBox="1"/>
          <p:nvPr/>
        </p:nvSpPr>
        <p:spPr>
          <a:xfrm>
            <a:off x="511364" y="2675345"/>
            <a:ext cx="2833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La </a:t>
            </a:r>
            <a:r>
              <a:rPr lang="en-GB" sz="9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Manno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sz="9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et al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2019</a:t>
            </a:r>
            <a:r>
              <a:rPr lang="en-GB" sz="11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sz="900" dirty="0" err="1">
                <a:solidFill>
                  <a:srgbClr val="222222"/>
                </a:solidFill>
                <a:latin typeface="Arial" panose="020B0604020202020204" pitchFamily="34" charset="0"/>
              </a:rPr>
              <a:t>Weiler</a:t>
            </a:r>
            <a:r>
              <a:rPr lang="en-GB" sz="9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GB" sz="900" i="1" dirty="0">
                <a:solidFill>
                  <a:srgbClr val="222222"/>
                </a:solidFill>
                <a:latin typeface="Arial" panose="020B0604020202020204" pitchFamily="34" charset="0"/>
              </a:rPr>
              <a:t>et al</a:t>
            </a:r>
            <a:r>
              <a:rPr lang="en-GB" sz="900" dirty="0">
                <a:solidFill>
                  <a:srgbClr val="222222"/>
                </a:solidFill>
                <a:latin typeface="Arial" panose="020B0604020202020204" pitchFamily="34" charset="0"/>
              </a:rPr>
              <a:t>. 2022 </a:t>
            </a:r>
            <a:endParaRPr lang="en-DE" sz="9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1053" name="TextBox 1052">
            <a:extLst>
              <a:ext uri="{FF2B5EF4-FFF2-40B4-BE49-F238E27FC236}">
                <a16:creationId xmlns:a16="http://schemas.microsoft.com/office/drawing/2014/main" id="{113F5857-3D0B-04BE-9318-DE367715F146}"/>
              </a:ext>
            </a:extLst>
          </p:cNvPr>
          <p:cNvSpPr txBox="1"/>
          <p:nvPr/>
        </p:nvSpPr>
        <p:spPr>
          <a:xfrm>
            <a:off x="4346532" y="2687729"/>
            <a:ext cx="1170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Bergen, </a:t>
            </a:r>
            <a:r>
              <a:rPr lang="en-GB" sz="9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et al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2020</a:t>
            </a:r>
            <a:endParaRPr lang="en-DE" sz="900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B895E10D-4C9C-B1E5-AB08-3339C27B3500}"/>
              </a:ext>
            </a:extLst>
          </p:cNvPr>
          <p:cNvSpPr txBox="1"/>
          <p:nvPr/>
        </p:nvSpPr>
        <p:spPr>
          <a:xfrm>
            <a:off x="1749765" y="3857669"/>
            <a:ext cx="1170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Bergen, </a:t>
            </a:r>
            <a:r>
              <a:rPr lang="en-GB" sz="9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et al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2021</a:t>
            </a:r>
            <a:endParaRPr lang="en-DE" sz="900" dirty="0"/>
          </a:p>
        </p:txBody>
      </p:sp>
      <p:sp>
        <p:nvSpPr>
          <p:cNvPr id="1055" name="TextBox 1054">
            <a:extLst>
              <a:ext uri="{FF2B5EF4-FFF2-40B4-BE49-F238E27FC236}">
                <a16:creationId xmlns:a16="http://schemas.microsoft.com/office/drawing/2014/main" id="{6D1CD428-BD54-9221-1D50-5BD39A50767B}"/>
              </a:ext>
            </a:extLst>
          </p:cNvPr>
          <p:cNvSpPr txBox="1"/>
          <p:nvPr/>
        </p:nvSpPr>
        <p:spPr>
          <a:xfrm>
            <a:off x="2695427" y="5261590"/>
            <a:ext cx="1170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Gu, </a:t>
            </a:r>
            <a:r>
              <a:rPr lang="en-GB" sz="9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et al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2022</a:t>
            </a:r>
            <a:endParaRPr lang="en-DE" sz="900" dirty="0"/>
          </a:p>
        </p:txBody>
      </p:sp>
      <p:sp>
        <p:nvSpPr>
          <p:cNvPr id="1056" name="TextBox 1055">
            <a:extLst>
              <a:ext uri="{FF2B5EF4-FFF2-40B4-BE49-F238E27FC236}">
                <a16:creationId xmlns:a16="http://schemas.microsoft.com/office/drawing/2014/main" id="{B0E0963E-7960-5B8C-A857-320E7C480926}"/>
              </a:ext>
            </a:extLst>
          </p:cNvPr>
          <p:cNvSpPr txBox="1"/>
          <p:nvPr/>
        </p:nvSpPr>
        <p:spPr>
          <a:xfrm>
            <a:off x="7711099" y="5790124"/>
            <a:ext cx="117017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rgbClr val="222222"/>
                </a:solidFill>
                <a:latin typeface="Arial" panose="020B0604020202020204" pitchFamily="34" charset="0"/>
              </a:rPr>
              <a:t>Bergen</a:t>
            </a:r>
            <a:r>
              <a:rPr lang="en-GB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sz="105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et al</a:t>
            </a:r>
            <a:r>
              <a:rPr lang="en-GB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2022</a:t>
            </a:r>
            <a:endParaRPr lang="en-DE" sz="1050" dirty="0"/>
          </a:p>
        </p:txBody>
      </p:sp>
      <p:sp>
        <p:nvSpPr>
          <p:cNvPr id="1057" name="TextBox 1056">
            <a:extLst>
              <a:ext uri="{FF2B5EF4-FFF2-40B4-BE49-F238E27FC236}">
                <a16:creationId xmlns:a16="http://schemas.microsoft.com/office/drawing/2014/main" id="{FB817BBF-9B75-C52D-AA0B-20E2303F97F3}"/>
              </a:ext>
            </a:extLst>
          </p:cNvPr>
          <p:cNvSpPr txBox="1"/>
          <p:nvPr/>
        </p:nvSpPr>
        <p:spPr>
          <a:xfrm>
            <a:off x="9458093" y="2841921"/>
            <a:ext cx="2958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zh-CN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</a:t>
            </a:r>
            <a:r>
              <a:rPr lang="zh-CN" altLang="en-US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multiomics</a:t>
            </a:r>
            <a:r>
              <a:rPr lang="en-US" altLang="zh-CN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dataset</a:t>
            </a:r>
            <a:endParaRPr lang="en-DE" sz="1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59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6" grpId="0" animBg="1"/>
      <p:bldP spid="27" grpId="0"/>
      <p:bldP spid="33" grpId="0" animBg="1"/>
      <p:bldP spid="34" grpId="0"/>
      <p:bldP spid="35" grpId="0"/>
      <p:bldP spid="36" grpId="0"/>
      <p:bldP spid="40" grpId="0" animBg="1"/>
      <p:bldP spid="41" grpId="0"/>
      <p:bldP spid="42" grpId="0"/>
      <p:bldP spid="46" grpId="0" animBg="1"/>
      <p:bldP spid="47" grpId="0"/>
      <p:bldP spid="48" grpId="0"/>
      <p:bldP spid="49" grpId="0"/>
      <p:bldP spid="50" grpId="0"/>
      <p:bldP spid="51" grpId="0" animBg="1"/>
      <p:bldP spid="52" grpId="0" animBg="1"/>
      <p:bldP spid="53" grpId="0"/>
      <p:bldP spid="54" grpId="0"/>
      <p:bldP spid="1024" grpId="0"/>
      <p:bldP spid="1025" grpId="0"/>
      <p:bldP spid="1027" grpId="0"/>
      <p:bldP spid="1029" grpId="0"/>
      <p:bldP spid="1031" grpId="0"/>
      <p:bldP spid="1033" grpId="0"/>
      <p:bldP spid="1048" grpId="0"/>
      <p:bldP spid="1049" grpId="0"/>
      <p:bldP spid="1050" grpId="0"/>
      <p:bldP spid="1051" grpId="0"/>
      <p:bldP spid="1053" grpId="0"/>
      <p:bldP spid="1054" grpId="0"/>
      <p:bldP spid="1055" grpId="0"/>
      <p:bldP spid="105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D6513A-2718-C753-1E3E-9E91393D38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46" t="14132" r="9275" b="4912"/>
          <a:stretch/>
        </p:blipFill>
        <p:spPr>
          <a:xfrm>
            <a:off x="133082" y="616267"/>
            <a:ext cx="7311144" cy="5257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1D5831-D110-92AF-8D06-9E45A4A574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88" t="39826" r="38884" b="22546"/>
          <a:stretch/>
        </p:blipFill>
        <p:spPr>
          <a:xfrm>
            <a:off x="7444226" y="983933"/>
            <a:ext cx="4188050" cy="255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091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71AB03-872A-0280-B50F-01C01E5CC297}"/>
              </a:ext>
            </a:extLst>
          </p:cNvPr>
          <p:cNvSpPr txBox="1"/>
          <p:nvPr/>
        </p:nvSpPr>
        <p:spPr>
          <a:xfrm>
            <a:off x="211873" y="234176"/>
            <a:ext cx="5884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Decouple the network through Modularization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A17A34-FFF8-7433-C2B9-88C3481B30BD}"/>
              </a:ext>
            </a:extLst>
          </p:cNvPr>
          <p:cNvSpPr/>
          <p:nvPr/>
        </p:nvSpPr>
        <p:spPr>
          <a:xfrm>
            <a:off x="716302" y="1847160"/>
            <a:ext cx="1356851" cy="101272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1AF538-6FC6-07EA-C98A-65B65C8EAB4E}"/>
              </a:ext>
            </a:extLst>
          </p:cNvPr>
          <p:cNvSpPr/>
          <p:nvPr/>
        </p:nvSpPr>
        <p:spPr>
          <a:xfrm>
            <a:off x="716301" y="2945925"/>
            <a:ext cx="1356851" cy="1012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7FD4C6-D9CF-894B-66DB-D7D20CECA6B0}"/>
              </a:ext>
            </a:extLst>
          </p:cNvPr>
          <p:cNvSpPr txBox="1"/>
          <p:nvPr/>
        </p:nvSpPr>
        <p:spPr>
          <a:xfrm>
            <a:off x="716301" y="2598381"/>
            <a:ext cx="1209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Spliced</a:t>
            </a:r>
            <a:endParaRPr lang="en-D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1920FF-61CF-46B4-0A7F-91A6B0E4E45C}"/>
              </a:ext>
            </a:extLst>
          </p:cNvPr>
          <p:cNvSpPr txBox="1"/>
          <p:nvPr/>
        </p:nvSpPr>
        <p:spPr>
          <a:xfrm>
            <a:off x="716301" y="3650870"/>
            <a:ext cx="1209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Unspliced</a:t>
            </a:r>
            <a:endParaRPr lang="en-D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0FA775F9-2FD9-4043-BC01-0FB7569C95DB}"/>
              </a:ext>
            </a:extLst>
          </p:cNvPr>
          <p:cNvCxnSpPr>
            <a:cxnSpLocks/>
          </p:cNvCxnSpPr>
          <p:nvPr/>
        </p:nvCxnSpPr>
        <p:spPr>
          <a:xfrm>
            <a:off x="2073152" y="2910973"/>
            <a:ext cx="741729" cy="739897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rapezium 9">
            <a:extLst>
              <a:ext uri="{FF2B5EF4-FFF2-40B4-BE49-F238E27FC236}">
                <a16:creationId xmlns:a16="http://schemas.microsoft.com/office/drawing/2014/main" id="{12ABBDAE-06E4-2FCB-2BB4-D99A0FD07622}"/>
              </a:ext>
            </a:extLst>
          </p:cNvPr>
          <p:cNvSpPr/>
          <p:nvPr/>
        </p:nvSpPr>
        <p:spPr>
          <a:xfrm rot="5400000">
            <a:off x="3006579" y="3267266"/>
            <a:ext cx="1194319" cy="929378"/>
          </a:xfrm>
          <a:prstGeom prst="trapezoid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C18EB6-75C6-D596-7139-4AD6470DDA87}"/>
              </a:ext>
            </a:extLst>
          </p:cNvPr>
          <p:cNvSpPr/>
          <p:nvPr/>
        </p:nvSpPr>
        <p:spPr>
          <a:xfrm>
            <a:off x="4186954" y="3383848"/>
            <a:ext cx="121298" cy="348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noFill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8EA0E8-8340-20C9-D2BA-1189FC5EC7A1}"/>
              </a:ext>
            </a:extLst>
          </p:cNvPr>
          <p:cNvSpPr/>
          <p:nvPr/>
        </p:nvSpPr>
        <p:spPr>
          <a:xfrm>
            <a:off x="4186954" y="3784593"/>
            <a:ext cx="121298" cy="348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552EEC-57F0-E026-75E4-ADB15DFE931D}"/>
                  </a:ext>
                </a:extLst>
              </p:cNvPr>
              <p:cNvSpPr txBox="1"/>
              <p:nvPr/>
            </p:nvSpPr>
            <p:spPr>
              <a:xfrm>
                <a:off x="4249495" y="3389950"/>
                <a:ext cx="2985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552EEC-57F0-E026-75E4-ADB15DFE9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9495" y="3389950"/>
                <a:ext cx="298580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945ABE-CFE2-4BFE-DFC1-7A4C03EBF757}"/>
                  </a:ext>
                </a:extLst>
              </p:cNvPr>
              <p:cNvSpPr txBox="1"/>
              <p:nvPr/>
            </p:nvSpPr>
            <p:spPr>
              <a:xfrm>
                <a:off x="4249495" y="3804758"/>
                <a:ext cx="2985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945ABE-CFE2-4BFE-DFC1-7A4C03EBF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9495" y="3804758"/>
                <a:ext cx="298580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rapezium 14">
            <a:extLst>
              <a:ext uri="{FF2B5EF4-FFF2-40B4-BE49-F238E27FC236}">
                <a16:creationId xmlns:a16="http://schemas.microsoft.com/office/drawing/2014/main" id="{37280166-043D-36F5-810A-76E69AAE94D4}"/>
              </a:ext>
            </a:extLst>
          </p:cNvPr>
          <p:cNvSpPr/>
          <p:nvPr/>
        </p:nvSpPr>
        <p:spPr>
          <a:xfrm rot="16200000">
            <a:off x="5803493" y="3414769"/>
            <a:ext cx="745423" cy="587943"/>
          </a:xfrm>
          <a:prstGeom prst="trapezoid">
            <a:avLst>
              <a:gd name="adj" fmla="val 333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97470B-E0D7-972F-8FC5-366200502B34}"/>
              </a:ext>
            </a:extLst>
          </p:cNvPr>
          <p:cNvCxnSpPr/>
          <p:nvPr/>
        </p:nvCxnSpPr>
        <p:spPr>
          <a:xfrm>
            <a:off x="4533155" y="3719661"/>
            <a:ext cx="31724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04440D1-321B-4E6A-5265-D3383984E4DB}"/>
                  </a:ext>
                </a:extLst>
              </p:cNvPr>
              <p:cNvSpPr/>
              <p:nvPr/>
            </p:nvSpPr>
            <p:spPr>
              <a:xfrm>
                <a:off x="5895484" y="1631872"/>
                <a:ext cx="328843" cy="338221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04440D1-321B-4E6A-5265-D3383984E4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484" y="1631872"/>
                <a:ext cx="328843" cy="338221"/>
              </a:xfrm>
              <a:prstGeom prst="rect">
                <a:avLst/>
              </a:prstGeom>
              <a:blipFill>
                <a:blip r:embed="rId4"/>
                <a:stretch>
                  <a:fillRect l="-107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98FA37F4-3751-D5DA-39DF-0E30A34297C6}"/>
              </a:ext>
            </a:extLst>
          </p:cNvPr>
          <p:cNvSpPr/>
          <p:nvPr/>
        </p:nvSpPr>
        <p:spPr>
          <a:xfrm>
            <a:off x="6877216" y="1661522"/>
            <a:ext cx="121298" cy="10127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ED5F00-656F-25C7-67B0-86C0FBCB11E7}"/>
                  </a:ext>
                </a:extLst>
              </p:cNvPr>
              <p:cNvSpPr txBox="1"/>
              <p:nvPr/>
            </p:nvSpPr>
            <p:spPr>
              <a:xfrm>
                <a:off x="6788539" y="1416197"/>
                <a:ext cx="2985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ED5F00-656F-25C7-67B0-86C0FBCB1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539" y="1416197"/>
                <a:ext cx="298580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420B9C1-0C70-8553-40BA-73E2DAAD61CA}"/>
              </a:ext>
            </a:extLst>
          </p:cNvPr>
          <p:cNvCxnSpPr>
            <a:cxnSpLocks/>
          </p:cNvCxnSpPr>
          <p:nvPr/>
        </p:nvCxnSpPr>
        <p:spPr>
          <a:xfrm flipV="1">
            <a:off x="7096166" y="2073016"/>
            <a:ext cx="25101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C60B398-B170-57F1-AF80-D44074415907}"/>
                  </a:ext>
                </a:extLst>
              </p:cNvPr>
              <p:cNvSpPr txBox="1"/>
              <p:nvPr/>
            </p:nvSpPr>
            <p:spPr>
              <a:xfrm>
                <a:off x="7367360" y="1714030"/>
                <a:ext cx="827613" cy="7752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DE" sz="10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</m:oMath>
                  </m:oMathPara>
                </a14:m>
                <a:endParaRPr lang="en-US" sz="105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105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DE" sz="10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𝑑𝑠</m:t>
                          </m:r>
                        </m:num>
                        <m:den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DE" sz="105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C60B398-B170-57F1-AF80-D44074415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360" y="1714030"/>
                <a:ext cx="827613" cy="775212"/>
              </a:xfrm>
              <a:prstGeom prst="rect">
                <a:avLst/>
              </a:prstGeom>
              <a:blipFill>
                <a:blip r:embed="rId6"/>
                <a:stretch>
                  <a:fillRect l="-6061" r="-7576" b="-48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1CBE38D-E2E5-A80A-EF7F-8E67B23BB9AF}"/>
              </a:ext>
            </a:extLst>
          </p:cNvPr>
          <p:cNvSpPr/>
          <p:nvPr/>
        </p:nvSpPr>
        <p:spPr>
          <a:xfrm>
            <a:off x="2877185" y="3015589"/>
            <a:ext cx="2431566" cy="1413858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704C460-AFCC-4037-B63D-ADC2430316A8}"/>
              </a:ext>
            </a:extLst>
          </p:cNvPr>
          <p:cNvSpPr/>
          <p:nvPr/>
        </p:nvSpPr>
        <p:spPr>
          <a:xfrm>
            <a:off x="5748301" y="1400030"/>
            <a:ext cx="2446672" cy="138862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576C2A-481E-4061-0984-05DD32E35DB2}"/>
              </a:ext>
            </a:extLst>
          </p:cNvPr>
          <p:cNvSpPr txBox="1"/>
          <p:nvPr/>
        </p:nvSpPr>
        <p:spPr>
          <a:xfrm>
            <a:off x="3134692" y="4412884"/>
            <a:ext cx="1979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latin typeface="Arial" panose="020B0604020202020204" pitchFamily="34" charset="0"/>
                <a:cs typeface="Arial" panose="020B0604020202020204" pitchFamily="34" charset="0"/>
              </a:rPr>
              <a:t>Cell Representation Encoder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E81261-BEA2-27A3-91FB-B509AC435975}"/>
              </a:ext>
            </a:extLst>
          </p:cNvPr>
          <p:cNvSpPr txBox="1"/>
          <p:nvPr/>
        </p:nvSpPr>
        <p:spPr>
          <a:xfrm>
            <a:off x="5802532" y="1059881"/>
            <a:ext cx="2338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latin typeface="Arial" panose="020B0604020202020204" pitchFamily="34" charset="0"/>
                <a:cs typeface="Arial" panose="020B0604020202020204" pitchFamily="34" charset="0"/>
              </a:rPr>
              <a:t>Velocity Encoder Module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AE5A4C5-AAD1-D699-3DEF-E0C6541B0585}"/>
              </a:ext>
            </a:extLst>
          </p:cNvPr>
          <p:cNvCxnSpPr>
            <a:cxnSpLocks/>
          </p:cNvCxnSpPr>
          <p:nvPr/>
        </p:nvCxnSpPr>
        <p:spPr>
          <a:xfrm flipV="1">
            <a:off x="5443198" y="3674900"/>
            <a:ext cx="25101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58B2A27-2672-D23C-FE08-121A62C22ECF}"/>
              </a:ext>
            </a:extLst>
          </p:cNvPr>
          <p:cNvSpPr/>
          <p:nvPr/>
        </p:nvSpPr>
        <p:spPr>
          <a:xfrm>
            <a:off x="2910581" y="1400030"/>
            <a:ext cx="2431566" cy="1413858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A590D5-A403-F180-A0A6-AF09C404A630}"/>
              </a:ext>
            </a:extLst>
          </p:cNvPr>
          <p:cNvSpPr txBox="1"/>
          <p:nvPr/>
        </p:nvSpPr>
        <p:spPr>
          <a:xfrm>
            <a:off x="3092142" y="1066947"/>
            <a:ext cx="1979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latin typeface="Arial" panose="020B0604020202020204" pitchFamily="34" charset="0"/>
                <a:cs typeface="Arial" panose="020B0604020202020204" pitchFamily="34" charset="0"/>
              </a:rPr>
              <a:t>Emulator Module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DE47F55-71D1-F31A-D5C8-05E82F4176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8316" y="1557845"/>
            <a:ext cx="1557396" cy="6045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87B7007-18ED-ED69-878F-51B4775F314E}"/>
                  </a:ext>
                </a:extLst>
              </p:cNvPr>
              <p:cNvSpPr txBox="1"/>
              <p:nvPr/>
            </p:nvSpPr>
            <p:spPr>
              <a:xfrm>
                <a:off x="4033971" y="1539676"/>
                <a:ext cx="113043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DE" sz="11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87B7007-18ED-ED69-878F-51B4775F3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971" y="1539676"/>
                <a:ext cx="113043" cy="169277"/>
              </a:xfrm>
              <a:prstGeom prst="rect">
                <a:avLst/>
              </a:prstGeom>
              <a:blipFill>
                <a:blip r:embed="rId8"/>
                <a:stretch>
                  <a:fillRect l="-30000" t="-7143" r="-30000" b="-71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4EC516D-804A-5F1D-EFA1-59838B2CAD69}"/>
                  </a:ext>
                </a:extLst>
              </p:cNvPr>
              <p:cNvSpPr txBox="1"/>
              <p:nvPr/>
            </p:nvSpPr>
            <p:spPr>
              <a:xfrm>
                <a:off x="4022680" y="1681741"/>
                <a:ext cx="131254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DE" sz="11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4EC516D-804A-5F1D-EFA1-59838B2CA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2680" y="1681741"/>
                <a:ext cx="131254" cy="169277"/>
              </a:xfrm>
              <a:prstGeom prst="rect">
                <a:avLst/>
              </a:prstGeom>
              <a:blipFill>
                <a:blip r:embed="rId9"/>
                <a:stretch>
                  <a:fillRect l="-36364" t="-7143" r="-36364" b="-28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D52F1A-200F-A542-F640-46B20036246E}"/>
                  </a:ext>
                </a:extLst>
              </p:cNvPr>
              <p:cNvSpPr txBox="1"/>
              <p:nvPr/>
            </p:nvSpPr>
            <p:spPr>
              <a:xfrm>
                <a:off x="4022680" y="1840921"/>
                <a:ext cx="99194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DE" sz="11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D52F1A-200F-A542-F640-46B200362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2680" y="1840921"/>
                <a:ext cx="99194" cy="169277"/>
              </a:xfrm>
              <a:prstGeom prst="rect">
                <a:avLst/>
              </a:prstGeom>
              <a:blipFill>
                <a:blip r:embed="rId10"/>
                <a:stretch>
                  <a:fillRect l="-11111" r="-11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B42159D-1A7E-ECAB-CC41-B7BA619B26B5}"/>
                  </a:ext>
                </a:extLst>
              </p:cNvPr>
              <p:cNvSpPr txBox="1"/>
              <p:nvPr/>
            </p:nvSpPr>
            <p:spPr>
              <a:xfrm>
                <a:off x="4012038" y="2006874"/>
                <a:ext cx="131703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DE" sz="11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B42159D-1A7E-ECAB-CC41-B7BA619B2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038" y="2006874"/>
                <a:ext cx="131703" cy="169277"/>
              </a:xfrm>
              <a:prstGeom prst="rect">
                <a:avLst/>
              </a:prstGeom>
              <a:blipFill>
                <a:blip r:embed="rId11"/>
                <a:stretch>
                  <a:fillRect l="-16667" r="-1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49">
            <a:extLst>
              <a:ext uri="{FF2B5EF4-FFF2-40B4-BE49-F238E27FC236}">
                <a16:creationId xmlns:a16="http://schemas.microsoft.com/office/drawing/2014/main" id="{91E76C40-B8E8-7AA2-DF9E-B53D543021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37995" y="2157470"/>
            <a:ext cx="2270478" cy="422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F2B122C4-876C-A5B2-2C43-1632A6130B59}"/>
              </a:ext>
            </a:extLst>
          </p:cNvPr>
          <p:cNvSpPr txBox="1"/>
          <p:nvPr/>
        </p:nvSpPr>
        <p:spPr>
          <a:xfrm>
            <a:off x="517793" y="5319006"/>
            <a:ext cx="8317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parameter of h, phi, </a:t>
            </a:r>
            <a:r>
              <a:rPr lang="en-US" altLang="zh-CN" dirty="0" err="1"/>
              <a:t>tao</a:t>
            </a:r>
            <a:r>
              <a:rPr lang="en-US" altLang="zh-CN" dirty="0"/>
              <a:t>, O, all four need broadcast to form a matrix with (t*g), (or if we need to model target gene specific regulation)</a:t>
            </a:r>
          </a:p>
          <a:p>
            <a:r>
              <a:rPr lang="en-US" dirty="0"/>
              <a:t>We also could just fit a matrix with (t*g) without broadcast to fit a target gene specific regulator coefficient. Then infer a module specific latent time.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294BA419-1B5E-A6EB-2BB7-444B590243F9}"/>
                  </a:ext>
                </a:extLst>
              </p:cNvPr>
              <p:cNvSpPr/>
              <p:nvPr/>
            </p:nvSpPr>
            <p:spPr>
              <a:xfrm>
                <a:off x="5895484" y="2077398"/>
                <a:ext cx="328843" cy="338221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294BA419-1B5E-A6EB-2BB7-444B590243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484" y="2077398"/>
                <a:ext cx="328843" cy="33822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F41BDF0B-652D-C676-B450-C83AB46CFFD6}"/>
                  </a:ext>
                </a:extLst>
              </p:cNvPr>
              <p:cNvSpPr/>
              <p:nvPr/>
            </p:nvSpPr>
            <p:spPr>
              <a:xfrm>
                <a:off x="6347197" y="1631871"/>
                <a:ext cx="328843" cy="338221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F41BDF0B-652D-C676-B450-C83AB46CFF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197" y="1631871"/>
                <a:ext cx="328843" cy="33822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29D10DB9-212E-7318-821B-442E12A05024}"/>
                  </a:ext>
                </a:extLst>
              </p:cNvPr>
              <p:cNvSpPr/>
              <p:nvPr/>
            </p:nvSpPr>
            <p:spPr>
              <a:xfrm>
                <a:off x="6347197" y="2071147"/>
                <a:ext cx="328843" cy="338221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29D10DB9-212E-7318-821B-442E12A050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197" y="2071147"/>
                <a:ext cx="328843" cy="33822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6F28E30C-253B-436C-C8A2-7523AC90E1E1}"/>
              </a:ext>
            </a:extLst>
          </p:cNvPr>
          <p:cNvSpPr/>
          <p:nvPr/>
        </p:nvSpPr>
        <p:spPr>
          <a:xfrm>
            <a:off x="8390215" y="1362400"/>
            <a:ext cx="3085484" cy="1444919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FE1006E-ED6B-EE0E-DA7E-48743FF7C6DC}"/>
                  </a:ext>
                </a:extLst>
              </p:cNvPr>
              <p:cNvSpPr txBox="1"/>
              <p:nvPr/>
            </p:nvSpPr>
            <p:spPr>
              <a:xfrm>
                <a:off x="8588474" y="1520376"/>
                <a:ext cx="1557542" cy="508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FE1006E-ED6B-EE0E-DA7E-48743FF7C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8474" y="1520376"/>
                <a:ext cx="1557542" cy="508281"/>
              </a:xfrm>
              <a:prstGeom prst="rect">
                <a:avLst/>
              </a:prstGeom>
              <a:blipFill>
                <a:blip r:embed="rId16"/>
                <a:stretch>
                  <a:fillRect l="-1626" t="-170732" r="-13008" b="-24390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C3A7266-EE6C-5F81-2936-82BA95C81E21}"/>
                  </a:ext>
                </a:extLst>
              </p:cNvPr>
              <p:cNvSpPr txBox="1"/>
              <p:nvPr/>
            </p:nvSpPr>
            <p:spPr>
              <a:xfrm>
                <a:off x="8601127" y="2048460"/>
                <a:ext cx="1493679" cy="508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DE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C3A7266-EE6C-5F81-2936-82BA95C81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1127" y="2048460"/>
                <a:ext cx="1493679" cy="508281"/>
              </a:xfrm>
              <a:prstGeom prst="rect">
                <a:avLst/>
              </a:prstGeom>
              <a:blipFill>
                <a:blip r:embed="rId17"/>
                <a:stretch>
                  <a:fillRect l="-1695" t="-170732" r="-14407" b="-24390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67B8C469-3B41-9CCF-2037-9D495D1E2875}"/>
              </a:ext>
            </a:extLst>
          </p:cNvPr>
          <p:cNvSpPr txBox="1"/>
          <p:nvPr/>
        </p:nvSpPr>
        <p:spPr>
          <a:xfrm>
            <a:off x="8601127" y="1061020"/>
            <a:ext cx="2500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latin typeface="Arial" panose="020B0604020202020204" pitchFamily="34" charset="0"/>
                <a:cs typeface="Arial" panose="020B0604020202020204" pitchFamily="34" charset="0"/>
              </a:rPr>
              <a:t>Numerical Solver Module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30431217-7AC8-7A01-8A39-DEB579AE684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437512" y="1876205"/>
            <a:ext cx="373826" cy="54241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38D90356-5436-6F3E-DB23-D615C97636C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549934" y="1735347"/>
            <a:ext cx="356393" cy="520612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65BF55FB-8958-33A1-CEF0-B617719B390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36787" y="1554697"/>
            <a:ext cx="340698" cy="49434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0BA63E1F-62E1-7217-9F56-2F79D0DCD2A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739163" y="1463839"/>
            <a:ext cx="350135" cy="511472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F12A6CF-7CE6-DE16-E23C-F9BE6DBB32E7}"/>
              </a:ext>
            </a:extLst>
          </p:cNvPr>
          <p:cNvSpPr txBox="1"/>
          <p:nvPr/>
        </p:nvSpPr>
        <p:spPr>
          <a:xfrm>
            <a:off x="9749165" y="2451770"/>
            <a:ext cx="19799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100" dirty="0">
                <a:latin typeface="Arial" panose="020B0604020202020204" pitchFamily="34" charset="0"/>
                <a:cs typeface="Arial" panose="020B0604020202020204" pitchFamily="34" charset="0"/>
              </a:rPr>
              <a:t>Parallel ODE solver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9E13A95-9596-64F9-151B-36284F77FEE4}"/>
              </a:ext>
            </a:extLst>
          </p:cNvPr>
          <p:cNvCxnSpPr>
            <a:cxnSpLocks/>
          </p:cNvCxnSpPr>
          <p:nvPr/>
        </p:nvCxnSpPr>
        <p:spPr>
          <a:xfrm flipV="1">
            <a:off x="5438500" y="2170499"/>
            <a:ext cx="25101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4DB8AC77-E314-B14E-7242-B4706BE87436}"/>
              </a:ext>
            </a:extLst>
          </p:cNvPr>
          <p:cNvSpPr/>
          <p:nvPr/>
        </p:nvSpPr>
        <p:spPr>
          <a:xfrm>
            <a:off x="4881734" y="3564553"/>
            <a:ext cx="121298" cy="348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D82B9C7-5CBE-13F3-C18B-4FB6439F94FB}"/>
                  </a:ext>
                </a:extLst>
              </p:cNvPr>
              <p:cNvSpPr txBox="1"/>
              <p:nvPr/>
            </p:nvSpPr>
            <p:spPr>
              <a:xfrm>
                <a:off x="4788637" y="3306680"/>
                <a:ext cx="2985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D82B9C7-5CBE-13F3-C18B-4FB6439F9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637" y="3306680"/>
                <a:ext cx="298580" cy="27699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BABF792D-86C4-8064-BA05-EB3B23450158}"/>
              </a:ext>
            </a:extLst>
          </p:cNvPr>
          <p:cNvSpPr/>
          <p:nvPr/>
        </p:nvSpPr>
        <p:spPr>
          <a:xfrm>
            <a:off x="5748300" y="2993238"/>
            <a:ext cx="2446672" cy="1435978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AB2AE1A-C764-94EF-7C70-40B08DAED811}"/>
              </a:ext>
            </a:extLst>
          </p:cNvPr>
          <p:cNvSpPr/>
          <p:nvPr/>
        </p:nvSpPr>
        <p:spPr>
          <a:xfrm>
            <a:off x="6858873" y="3372057"/>
            <a:ext cx="1206603" cy="70295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6783AB0-6501-3BBF-A136-88B08617C295}"/>
              </a:ext>
            </a:extLst>
          </p:cNvPr>
          <p:cNvCxnSpPr>
            <a:cxnSpLocks/>
          </p:cNvCxnSpPr>
          <p:nvPr/>
        </p:nvCxnSpPr>
        <p:spPr>
          <a:xfrm flipV="1">
            <a:off x="8178756" y="2084858"/>
            <a:ext cx="25101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FCCE3D4-374A-21DD-67B6-C1C1D35EC9F9}"/>
              </a:ext>
            </a:extLst>
          </p:cNvPr>
          <p:cNvCxnSpPr>
            <a:cxnSpLocks/>
          </p:cNvCxnSpPr>
          <p:nvPr/>
        </p:nvCxnSpPr>
        <p:spPr>
          <a:xfrm>
            <a:off x="9750937" y="2848547"/>
            <a:ext cx="0" cy="1224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7B62292D-4BBF-ADB3-C797-E981398D2DFB}"/>
              </a:ext>
            </a:extLst>
          </p:cNvPr>
          <p:cNvSpPr txBox="1"/>
          <p:nvPr/>
        </p:nvSpPr>
        <p:spPr>
          <a:xfrm>
            <a:off x="5916515" y="4417008"/>
            <a:ext cx="1979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latin typeface="Arial" panose="020B0604020202020204" pitchFamily="34" charset="0"/>
                <a:cs typeface="Arial" panose="020B0604020202020204" pitchFamily="34" charset="0"/>
              </a:rPr>
              <a:t>Latent Time Decoder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23B7E06-FCC0-1FE4-ADDB-BDB4CFD76CA1}"/>
              </a:ext>
            </a:extLst>
          </p:cNvPr>
          <p:cNvSpPr txBox="1"/>
          <p:nvPr/>
        </p:nvSpPr>
        <p:spPr>
          <a:xfrm>
            <a:off x="6472177" y="3500992"/>
            <a:ext cx="19799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050" dirty="0">
                <a:latin typeface="Arial" panose="020B0604020202020204" pitchFamily="34" charset="0"/>
                <a:cs typeface="Arial" panose="020B0604020202020204" pitchFamily="34" charset="0"/>
              </a:rPr>
              <a:t>Regulon Specfic </a:t>
            </a:r>
          </a:p>
          <a:p>
            <a:pPr algn="ctr"/>
            <a:r>
              <a:rPr lang="en-DE" sz="1050" dirty="0">
                <a:latin typeface="Arial" panose="020B0604020202020204" pitchFamily="34" charset="0"/>
                <a:cs typeface="Arial" panose="020B0604020202020204" pitchFamily="34" charset="0"/>
              </a:rPr>
              <a:t>Latent time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4F41D4C-9F77-4870-92DB-B8FB935293FB}"/>
              </a:ext>
            </a:extLst>
          </p:cNvPr>
          <p:cNvSpPr txBox="1"/>
          <p:nvPr/>
        </p:nvSpPr>
        <p:spPr>
          <a:xfrm rot="16200000">
            <a:off x="5752419" y="3614827"/>
            <a:ext cx="19250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100" dirty="0">
                <a:latin typeface="Arial" panose="020B0604020202020204" pitchFamily="34" charset="0"/>
                <a:cs typeface="Arial" panose="020B0604020202020204" pitchFamily="34" charset="0"/>
              </a:rPr>
              <a:t># target genes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71415AF-596A-2E31-C17A-A1EB8BE59ED4}"/>
              </a:ext>
            </a:extLst>
          </p:cNvPr>
          <p:cNvSpPr txBox="1"/>
          <p:nvPr/>
        </p:nvSpPr>
        <p:spPr>
          <a:xfrm>
            <a:off x="6465128" y="3134919"/>
            <a:ext cx="19250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100" dirty="0">
                <a:latin typeface="Arial" panose="020B0604020202020204" pitchFamily="34" charset="0"/>
                <a:cs typeface="Arial" panose="020B0604020202020204" pitchFamily="34" charset="0"/>
              </a:rPr>
              <a:t># cells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C0FD6611-11E3-D5F5-CF8F-2860071B9CDB}"/>
              </a:ext>
            </a:extLst>
          </p:cNvPr>
          <p:cNvSpPr/>
          <p:nvPr/>
        </p:nvSpPr>
        <p:spPr>
          <a:xfrm>
            <a:off x="8712719" y="3011732"/>
            <a:ext cx="2140284" cy="1435978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003186D-2867-78B1-F418-679F259DB1FA}"/>
              </a:ext>
            </a:extLst>
          </p:cNvPr>
          <p:cNvCxnSpPr>
            <a:cxnSpLocks/>
          </p:cNvCxnSpPr>
          <p:nvPr/>
        </p:nvCxnSpPr>
        <p:spPr>
          <a:xfrm flipV="1">
            <a:off x="8368346" y="3674900"/>
            <a:ext cx="25101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1" name="Picture 90">
            <a:extLst>
              <a:ext uri="{FF2B5EF4-FFF2-40B4-BE49-F238E27FC236}">
                <a16:creationId xmlns:a16="http://schemas.microsoft.com/office/drawing/2014/main" id="{3D6B3AE4-1F94-364E-B67D-28D7F6092B16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57070" t="29506" r="33374" b="61485"/>
          <a:stretch/>
        </p:blipFill>
        <p:spPr>
          <a:xfrm>
            <a:off x="8819256" y="3072156"/>
            <a:ext cx="1927254" cy="1256959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64309E2D-F42D-7D82-A147-3A5601C9B8A3}"/>
              </a:ext>
            </a:extLst>
          </p:cNvPr>
          <p:cNvSpPr txBox="1"/>
          <p:nvPr/>
        </p:nvSpPr>
        <p:spPr>
          <a:xfrm>
            <a:off x="8819256" y="4435664"/>
            <a:ext cx="1979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latin typeface="Arial" panose="020B0604020202020204" pitchFamily="34" charset="0"/>
                <a:cs typeface="Arial" panose="020B0604020202020204" pitchFamily="34" charset="0"/>
              </a:rPr>
              <a:t>Fit Likelihood</a:t>
            </a:r>
          </a:p>
        </p:txBody>
      </p:sp>
    </p:spTree>
    <p:extLst>
      <p:ext uri="{BB962C8B-B14F-4D97-AF65-F5344CB8AC3E}">
        <p14:creationId xmlns:p14="http://schemas.microsoft.com/office/powerpoint/2010/main" val="3581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EA058-3FAB-C3A7-0113-18E298353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231" y="898346"/>
            <a:ext cx="10515600" cy="4351338"/>
          </a:xfrm>
        </p:spPr>
        <p:txBody>
          <a:bodyPr/>
          <a:lstStyle/>
          <a:p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recon_loss_reg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F.mse_loss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regulator_spliced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, emulation, reduction='none').sum(-1).mean()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recon_loss_target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F.mse_loss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target_unspliced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pred_u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, reduction='none').sum(-1).mean() +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F.mse_loss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target_spliced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pred_s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, reduction='none').sum(-1).mean()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kl_div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normal_kl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qz_m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qz_logvar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pz_mean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pz_logvar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).sum(-1).mean()</a:t>
            </a:r>
            <a:endParaRPr lang="en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683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1AEB3F4B-70C4-AB70-A3FA-FFBEB95AF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62" y="865655"/>
            <a:ext cx="6309818" cy="423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603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9E8C68-488F-F4F2-78DD-2047C80C44DF}"/>
              </a:ext>
            </a:extLst>
          </p:cNvPr>
          <p:cNvSpPr txBox="1"/>
          <p:nvPr/>
        </p:nvSpPr>
        <p:spPr>
          <a:xfrm>
            <a:off x="167213" y="145143"/>
            <a:ext cx="5692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>
                <a:latin typeface="Arial Black" panose="020B0604020202020204" pitchFamily="34" charset="0"/>
                <a:cs typeface="Arial Black" panose="020B0604020202020204" pitchFamily="34" charset="0"/>
              </a:rPr>
              <a:t>Implementation.1 Use numerical solver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9995A4-A6EC-0B2D-6A8A-3AD3A38F6E33}"/>
              </a:ext>
            </a:extLst>
          </p:cNvPr>
          <p:cNvSpPr/>
          <p:nvPr/>
        </p:nvSpPr>
        <p:spPr>
          <a:xfrm>
            <a:off x="716302" y="1847160"/>
            <a:ext cx="1356851" cy="101272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3A385B-4E6F-FD51-9522-187D8F15CAE3}"/>
              </a:ext>
            </a:extLst>
          </p:cNvPr>
          <p:cNvSpPr/>
          <p:nvPr/>
        </p:nvSpPr>
        <p:spPr>
          <a:xfrm>
            <a:off x="716301" y="2945925"/>
            <a:ext cx="1356851" cy="1012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0EE60-A3FD-3145-B749-7F5AEB0A92AB}"/>
              </a:ext>
            </a:extLst>
          </p:cNvPr>
          <p:cNvSpPr txBox="1"/>
          <p:nvPr/>
        </p:nvSpPr>
        <p:spPr>
          <a:xfrm>
            <a:off x="716301" y="2598381"/>
            <a:ext cx="1209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Spliced</a:t>
            </a:r>
            <a:endParaRPr lang="en-D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C1BE7A-8AAC-0199-84E3-54174B464CB4}"/>
              </a:ext>
            </a:extLst>
          </p:cNvPr>
          <p:cNvSpPr txBox="1"/>
          <p:nvPr/>
        </p:nvSpPr>
        <p:spPr>
          <a:xfrm>
            <a:off x="716301" y="3650870"/>
            <a:ext cx="1209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Unspliced</a:t>
            </a:r>
            <a:endParaRPr lang="en-D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E46D3A70-D08B-FFD8-4E03-50D9806BB820}"/>
              </a:ext>
            </a:extLst>
          </p:cNvPr>
          <p:cNvCxnSpPr>
            <a:cxnSpLocks/>
          </p:cNvCxnSpPr>
          <p:nvPr/>
        </p:nvCxnSpPr>
        <p:spPr>
          <a:xfrm>
            <a:off x="2073152" y="2910973"/>
            <a:ext cx="741729" cy="739897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rapezium 23">
            <a:extLst>
              <a:ext uri="{FF2B5EF4-FFF2-40B4-BE49-F238E27FC236}">
                <a16:creationId xmlns:a16="http://schemas.microsoft.com/office/drawing/2014/main" id="{38A62634-D31D-01B8-EBB0-E95FC9AC7C71}"/>
              </a:ext>
            </a:extLst>
          </p:cNvPr>
          <p:cNvSpPr/>
          <p:nvPr/>
        </p:nvSpPr>
        <p:spPr>
          <a:xfrm rot="5400000">
            <a:off x="2832843" y="3267266"/>
            <a:ext cx="1194319" cy="929378"/>
          </a:xfrm>
          <a:prstGeom prst="trapezoid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A3B909-C48D-66DC-239A-4DC7E756379A}"/>
              </a:ext>
            </a:extLst>
          </p:cNvPr>
          <p:cNvSpPr/>
          <p:nvPr/>
        </p:nvSpPr>
        <p:spPr>
          <a:xfrm>
            <a:off x="4013218" y="3383848"/>
            <a:ext cx="121298" cy="348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noFill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782780E-C1FF-B96E-04A9-9F2BE4DDBF5F}"/>
              </a:ext>
            </a:extLst>
          </p:cNvPr>
          <p:cNvSpPr/>
          <p:nvPr/>
        </p:nvSpPr>
        <p:spPr>
          <a:xfrm>
            <a:off x="4013218" y="3784593"/>
            <a:ext cx="121298" cy="348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258965B-8073-6721-2D80-45D48E6BADE0}"/>
                  </a:ext>
                </a:extLst>
              </p:cNvPr>
              <p:cNvSpPr txBox="1"/>
              <p:nvPr/>
            </p:nvSpPr>
            <p:spPr>
              <a:xfrm>
                <a:off x="4075759" y="3389950"/>
                <a:ext cx="2985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258965B-8073-6721-2D80-45D48E6BA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759" y="3389950"/>
                <a:ext cx="298580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7A497FB-E4AE-CD1E-6C28-04374D3E338A}"/>
                  </a:ext>
                </a:extLst>
              </p:cNvPr>
              <p:cNvSpPr txBox="1"/>
              <p:nvPr/>
            </p:nvSpPr>
            <p:spPr>
              <a:xfrm>
                <a:off x="4075759" y="3804758"/>
                <a:ext cx="2985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7A497FB-E4AE-CD1E-6C28-04374D3E3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759" y="3804758"/>
                <a:ext cx="298580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rapezium 28">
            <a:extLst>
              <a:ext uri="{FF2B5EF4-FFF2-40B4-BE49-F238E27FC236}">
                <a16:creationId xmlns:a16="http://schemas.microsoft.com/office/drawing/2014/main" id="{8C58C2DC-3CFD-4805-926D-46E5496FB101}"/>
              </a:ext>
            </a:extLst>
          </p:cNvPr>
          <p:cNvSpPr/>
          <p:nvPr/>
        </p:nvSpPr>
        <p:spPr>
          <a:xfrm rot="5400000">
            <a:off x="4639987" y="3383848"/>
            <a:ext cx="447870" cy="348107"/>
          </a:xfrm>
          <a:prstGeom prst="trapezoid">
            <a:avLst>
              <a:gd name="adj" fmla="val 447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D19663E-B3CA-FFBA-3CE4-B45DF80F1CA2}"/>
              </a:ext>
            </a:extLst>
          </p:cNvPr>
          <p:cNvCxnSpPr/>
          <p:nvPr/>
        </p:nvCxnSpPr>
        <p:spPr>
          <a:xfrm>
            <a:off x="4317447" y="3539240"/>
            <a:ext cx="31724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2891ED15-C1A1-1039-07D9-748B4C3B4671}"/>
              </a:ext>
            </a:extLst>
          </p:cNvPr>
          <p:cNvSpPr/>
          <p:nvPr/>
        </p:nvSpPr>
        <p:spPr>
          <a:xfrm>
            <a:off x="5093156" y="3476817"/>
            <a:ext cx="76359" cy="1740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48A1B0C-F324-6312-56CA-AE259397DCFE}"/>
                  </a:ext>
                </a:extLst>
              </p:cNvPr>
              <p:cNvSpPr txBox="1"/>
              <p:nvPr/>
            </p:nvSpPr>
            <p:spPr>
              <a:xfrm>
                <a:off x="5085205" y="3397901"/>
                <a:ext cx="2985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48A1B0C-F324-6312-56CA-AE259397D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205" y="3397901"/>
                <a:ext cx="29858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1F5DEFB1-EB27-96FD-593C-61C12B30CA46}"/>
              </a:ext>
            </a:extLst>
          </p:cNvPr>
          <p:cNvCxnSpPr>
            <a:cxnSpLocks/>
          </p:cNvCxnSpPr>
          <p:nvPr/>
        </p:nvCxnSpPr>
        <p:spPr>
          <a:xfrm flipV="1">
            <a:off x="2057856" y="2299278"/>
            <a:ext cx="760501" cy="573984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8F1D41C9-CE2D-867C-486C-9513FC7F8DA4}"/>
              </a:ext>
            </a:extLst>
          </p:cNvPr>
          <p:cNvSpPr/>
          <p:nvPr/>
        </p:nvSpPr>
        <p:spPr>
          <a:xfrm>
            <a:off x="2950545" y="1724156"/>
            <a:ext cx="944148" cy="101272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5CA41F6-F327-4C9E-158A-B82AB4095E34}"/>
              </a:ext>
            </a:extLst>
          </p:cNvPr>
          <p:cNvSpPr/>
          <p:nvPr/>
        </p:nvSpPr>
        <p:spPr>
          <a:xfrm>
            <a:off x="4006063" y="1724156"/>
            <a:ext cx="121298" cy="10127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noFill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5EFF823-C636-8C8B-B58D-41C4A4AC4302}"/>
              </a:ext>
            </a:extLst>
          </p:cNvPr>
          <p:cNvCxnSpPr/>
          <p:nvPr/>
        </p:nvCxnSpPr>
        <p:spPr>
          <a:xfrm flipV="1">
            <a:off x="2965313" y="2008909"/>
            <a:ext cx="929379" cy="67887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4F2EEA0-2936-4BB3-54C9-5C0072DB66F8}"/>
              </a:ext>
            </a:extLst>
          </p:cNvPr>
          <p:cNvCxnSpPr>
            <a:cxnSpLocks/>
          </p:cNvCxnSpPr>
          <p:nvPr/>
        </p:nvCxnSpPr>
        <p:spPr>
          <a:xfrm flipV="1">
            <a:off x="2950017" y="2008909"/>
            <a:ext cx="944675" cy="3661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3D42474-FB28-3DDC-5659-FAA04D660F74}"/>
              </a:ext>
            </a:extLst>
          </p:cNvPr>
          <p:cNvCxnSpPr>
            <a:cxnSpLocks/>
          </p:cNvCxnSpPr>
          <p:nvPr/>
        </p:nvCxnSpPr>
        <p:spPr>
          <a:xfrm flipV="1">
            <a:off x="2950016" y="2008909"/>
            <a:ext cx="944676" cy="534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FAB0499-124D-B73D-F47F-E6BF664D0DF2}"/>
              </a:ext>
            </a:extLst>
          </p:cNvPr>
          <p:cNvCxnSpPr>
            <a:cxnSpLocks/>
          </p:cNvCxnSpPr>
          <p:nvPr/>
        </p:nvCxnSpPr>
        <p:spPr>
          <a:xfrm>
            <a:off x="2965313" y="1730199"/>
            <a:ext cx="929379" cy="2787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71BA7B4-1904-972C-85AD-8D47DEB53846}"/>
                  </a:ext>
                </a:extLst>
              </p:cNvPr>
              <p:cNvSpPr txBox="1"/>
              <p:nvPr/>
            </p:nvSpPr>
            <p:spPr>
              <a:xfrm>
                <a:off x="3917650" y="1453200"/>
                <a:ext cx="2985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71BA7B4-1904-972C-85AD-8D47DEB53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650" y="1453200"/>
                <a:ext cx="298580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22A1383-89B8-1DAB-21D6-100C02EE74DC}"/>
              </a:ext>
            </a:extLst>
          </p:cNvPr>
          <p:cNvCxnSpPr>
            <a:cxnSpLocks/>
          </p:cNvCxnSpPr>
          <p:nvPr/>
        </p:nvCxnSpPr>
        <p:spPr>
          <a:xfrm flipV="1">
            <a:off x="4225049" y="2062377"/>
            <a:ext cx="25101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75339FEE-4A27-7A69-7DD4-83F4A0EA969B}"/>
              </a:ext>
            </a:extLst>
          </p:cNvPr>
          <p:cNvSpPr/>
          <p:nvPr/>
        </p:nvSpPr>
        <p:spPr>
          <a:xfrm>
            <a:off x="5588764" y="2188513"/>
            <a:ext cx="1543510" cy="1444919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9A87ECA-75F3-38AD-E92D-DB0B09624BDE}"/>
                  </a:ext>
                </a:extLst>
              </p:cNvPr>
              <p:cNvSpPr txBox="1"/>
              <p:nvPr/>
            </p:nvSpPr>
            <p:spPr>
              <a:xfrm>
                <a:off x="4496243" y="1703391"/>
                <a:ext cx="827613" cy="7752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DE" sz="10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</m:oMath>
                  </m:oMathPara>
                </a14:m>
                <a:endParaRPr lang="en-US" sz="105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105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DE" sz="10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𝑑𝑠</m:t>
                          </m:r>
                        </m:num>
                        <m:den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DE" sz="105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9A87ECA-75F3-38AD-E92D-DB0B09624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243" y="1703391"/>
                <a:ext cx="827613" cy="775212"/>
              </a:xfrm>
              <a:prstGeom prst="rect">
                <a:avLst/>
              </a:prstGeom>
              <a:blipFill>
                <a:blip r:embed="rId6"/>
                <a:stretch>
                  <a:fillRect l="-6061" r="-7576" b="-31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1EE1A87-48FA-BDB2-E74E-4335EFDD4A63}"/>
                  </a:ext>
                </a:extLst>
              </p:cNvPr>
              <p:cNvSpPr txBox="1"/>
              <p:nvPr/>
            </p:nvSpPr>
            <p:spPr>
              <a:xfrm>
                <a:off x="5592240" y="2326295"/>
                <a:ext cx="1557542" cy="508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1EE1A87-48FA-BDB2-E74E-4335EFDD4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240" y="2326295"/>
                <a:ext cx="1557542" cy="508281"/>
              </a:xfrm>
              <a:prstGeom prst="rect">
                <a:avLst/>
              </a:prstGeom>
              <a:blipFill>
                <a:blip r:embed="rId7"/>
                <a:stretch>
                  <a:fillRect l="-1613" t="-173171" r="-12097" b="-24390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DE572A6-F925-3AFA-4477-A6FE27B928DE}"/>
                  </a:ext>
                </a:extLst>
              </p:cNvPr>
              <p:cNvSpPr txBox="1"/>
              <p:nvPr/>
            </p:nvSpPr>
            <p:spPr>
              <a:xfrm>
                <a:off x="5624172" y="2897461"/>
                <a:ext cx="1493679" cy="508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DE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DE572A6-F925-3AFA-4477-A6FE27B92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172" y="2897461"/>
                <a:ext cx="1493679" cy="508281"/>
              </a:xfrm>
              <a:prstGeom prst="rect">
                <a:avLst/>
              </a:prstGeom>
              <a:blipFill>
                <a:blip r:embed="rId8"/>
                <a:stretch>
                  <a:fillRect l="-1695" t="-173171" r="-14407" b="-24390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1D984C89-E461-CE83-7513-0DEDB1C12AE0}"/>
              </a:ext>
            </a:extLst>
          </p:cNvPr>
          <p:cNvSpPr txBox="1"/>
          <p:nvPr/>
        </p:nvSpPr>
        <p:spPr>
          <a:xfrm>
            <a:off x="5412269" y="1833187"/>
            <a:ext cx="1979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latin typeface="Arial" panose="020B0604020202020204" pitchFamily="34" charset="0"/>
                <a:cs typeface="Arial" panose="020B0604020202020204" pitchFamily="34" charset="0"/>
              </a:rPr>
              <a:t>Numerical solver block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E6E62C1B-CB4A-8345-5863-80506D7A132A}"/>
              </a:ext>
            </a:extLst>
          </p:cNvPr>
          <p:cNvSpPr/>
          <p:nvPr/>
        </p:nvSpPr>
        <p:spPr>
          <a:xfrm>
            <a:off x="2877185" y="3015589"/>
            <a:ext cx="2431566" cy="1413858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2CC68841-4F9F-7D0A-580B-90BC1D9728E9}"/>
              </a:ext>
            </a:extLst>
          </p:cNvPr>
          <p:cNvSpPr/>
          <p:nvPr/>
        </p:nvSpPr>
        <p:spPr>
          <a:xfrm>
            <a:off x="2877184" y="1521155"/>
            <a:ext cx="2446672" cy="1310260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CE4319F-6321-6DBC-F578-5028678A6C15}"/>
              </a:ext>
            </a:extLst>
          </p:cNvPr>
          <p:cNvSpPr txBox="1"/>
          <p:nvPr/>
        </p:nvSpPr>
        <p:spPr>
          <a:xfrm>
            <a:off x="3134692" y="4412884"/>
            <a:ext cx="1979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latin typeface="Arial" panose="020B0604020202020204" pitchFamily="34" charset="0"/>
                <a:cs typeface="Arial" panose="020B0604020202020204" pitchFamily="34" charset="0"/>
              </a:rPr>
              <a:t>Latent Time Encoder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F08D03B-378F-3FA2-A458-6AECC0ADAD64}"/>
              </a:ext>
            </a:extLst>
          </p:cNvPr>
          <p:cNvSpPr txBox="1"/>
          <p:nvPr/>
        </p:nvSpPr>
        <p:spPr>
          <a:xfrm>
            <a:off x="2893129" y="1197230"/>
            <a:ext cx="2338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latin typeface="Arial" panose="020B0604020202020204" pitchFamily="34" charset="0"/>
                <a:cs typeface="Arial" panose="020B0604020202020204" pitchFamily="34" charset="0"/>
              </a:rPr>
              <a:t>Transcription Rate Encoder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00A0D2E-1A24-A35B-5797-C21B2BF2C789}"/>
              </a:ext>
            </a:extLst>
          </p:cNvPr>
          <p:cNvSpPr/>
          <p:nvPr/>
        </p:nvSpPr>
        <p:spPr>
          <a:xfrm>
            <a:off x="8623609" y="1072432"/>
            <a:ext cx="1194319" cy="98994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B7621A1-72F5-D9EC-4162-7F467EA964D3}"/>
                  </a:ext>
                </a:extLst>
              </p:cNvPr>
              <p:cNvSpPr txBox="1"/>
              <p:nvPr/>
            </p:nvSpPr>
            <p:spPr>
              <a:xfrm>
                <a:off x="7603841" y="795433"/>
                <a:ext cx="32338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DE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Mini-batch 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=128</m:t>
                    </m:r>
                  </m:oMath>
                </a14:m>
                <a:r>
                  <a:rPr lang="en-DE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B7621A1-72F5-D9EC-4162-7F467EA96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841" y="795433"/>
                <a:ext cx="3233854" cy="276999"/>
              </a:xfrm>
              <a:prstGeom prst="rect">
                <a:avLst/>
              </a:prstGeom>
              <a:blipFill>
                <a:blip r:embed="rId9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22B69C1-462E-A2E4-0E8C-3E33F3CA9CAA}"/>
              </a:ext>
            </a:extLst>
          </p:cNvPr>
          <p:cNvCxnSpPr>
            <a:cxnSpLocks/>
          </p:cNvCxnSpPr>
          <p:nvPr/>
        </p:nvCxnSpPr>
        <p:spPr>
          <a:xfrm flipV="1">
            <a:off x="5303248" y="2923500"/>
            <a:ext cx="25101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rapezium 79">
            <a:extLst>
              <a:ext uri="{FF2B5EF4-FFF2-40B4-BE49-F238E27FC236}">
                <a16:creationId xmlns:a16="http://schemas.microsoft.com/office/drawing/2014/main" id="{28828068-0944-784F-2411-2D82AB755297}"/>
              </a:ext>
            </a:extLst>
          </p:cNvPr>
          <p:cNvSpPr/>
          <p:nvPr/>
        </p:nvSpPr>
        <p:spPr>
          <a:xfrm rot="10800000">
            <a:off x="8623608" y="2205417"/>
            <a:ext cx="1194319" cy="929378"/>
          </a:xfrm>
          <a:prstGeom prst="trapezoid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65ACDF2-129C-F599-FD6B-30A300F618B7}"/>
              </a:ext>
            </a:extLst>
          </p:cNvPr>
          <p:cNvSpPr/>
          <p:nvPr/>
        </p:nvSpPr>
        <p:spPr>
          <a:xfrm>
            <a:off x="8593818" y="3429000"/>
            <a:ext cx="121298" cy="101272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74BE8116-5B32-DAFA-3CF3-94BC842BC578}"/>
                  </a:ext>
                </a:extLst>
              </p:cNvPr>
              <p:cNvSpPr/>
              <p:nvPr/>
            </p:nvSpPr>
            <p:spPr>
              <a:xfrm>
                <a:off x="8922742" y="3405742"/>
                <a:ext cx="944148" cy="101272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𝜐</m:t>
                      </m:r>
                    </m:oMath>
                  </m:oMathPara>
                </a14:m>
                <a:endParaRPr lang="en-D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74BE8116-5B32-DAFA-3CF3-94BC842BC5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742" y="3405742"/>
                <a:ext cx="944148" cy="101272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900881E-18D8-FEB1-8024-3EE1C6C2313B}"/>
                  </a:ext>
                </a:extLst>
              </p:cNvPr>
              <p:cNvSpPr txBox="1"/>
              <p:nvPr/>
            </p:nvSpPr>
            <p:spPr>
              <a:xfrm>
                <a:off x="8587481" y="3181331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900881E-18D8-FEB1-8024-3EE1C6C23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481" y="3181331"/>
                <a:ext cx="149913" cy="276999"/>
              </a:xfrm>
              <a:prstGeom prst="rect">
                <a:avLst/>
              </a:prstGeom>
              <a:blipFill>
                <a:blip r:embed="rId11"/>
                <a:stretch>
                  <a:fillRect l="-33333" r="-33333" b="-43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D0ECBCB-23D0-1F13-9FCF-6258BA61672C}"/>
                  </a:ext>
                </a:extLst>
              </p:cNvPr>
              <p:cNvSpPr txBox="1"/>
              <p:nvPr/>
            </p:nvSpPr>
            <p:spPr>
              <a:xfrm>
                <a:off x="8213287" y="3367609"/>
                <a:ext cx="52410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1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D0ECBCB-23D0-1F13-9FCF-6258BA616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3287" y="3367609"/>
                <a:ext cx="524107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7196982-DC16-ACF1-31A8-9255DDE5381B}"/>
                  </a:ext>
                </a:extLst>
              </p:cNvPr>
              <p:cNvSpPr txBox="1"/>
              <p:nvPr/>
            </p:nvSpPr>
            <p:spPr>
              <a:xfrm>
                <a:off x="8202160" y="3743202"/>
                <a:ext cx="524107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11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11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DE" sz="11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7196982-DC16-ACF1-31A8-9255DDE53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160" y="3743202"/>
                <a:ext cx="524107" cy="60016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30318FD-CEB9-1C5D-3CDB-ADD6BF906AF8}"/>
                  </a:ext>
                </a:extLst>
              </p:cNvPr>
              <p:cNvSpPr txBox="1"/>
              <p:nvPr/>
            </p:nvSpPr>
            <p:spPr>
              <a:xfrm>
                <a:off x="8213287" y="4253749"/>
                <a:ext cx="5241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30318FD-CEB9-1C5D-3CDB-ADD6BF906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3287" y="4253749"/>
                <a:ext cx="524107" cy="2616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33FBB57-4DD8-4CC7-F658-12D2DB70F598}"/>
              </a:ext>
            </a:extLst>
          </p:cNvPr>
          <p:cNvCxnSpPr>
            <a:cxnSpLocks/>
          </p:cNvCxnSpPr>
          <p:nvPr/>
        </p:nvCxnSpPr>
        <p:spPr>
          <a:xfrm>
            <a:off x="8237863" y="3469566"/>
            <a:ext cx="0" cy="801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AA7E7CB4-C19F-E6B1-5268-ABF3AB1C0010}"/>
              </a:ext>
            </a:extLst>
          </p:cNvPr>
          <p:cNvSpPr/>
          <p:nvPr/>
        </p:nvSpPr>
        <p:spPr>
          <a:xfrm>
            <a:off x="8623608" y="1527686"/>
            <a:ext cx="1194319" cy="63222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9192385-7989-9704-4678-17F26648382C}"/>
                  </a:ext>
                </a:extLst>
              </p:cNvPr>
              <p:cNvSpPr txBox="1"/>
              <p:nvPr/>
            </p:nvSpPr>
            <p:spPr>
              <a:xfrm>
                <a:off x="9679088" y="1410464"/>
                <a:ext cx="50552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DE" sz="11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9192385-7989-9704-4678-17F266483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9088" y="1410464"/>
                <a:ext cx="505522" cy="2616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Curved Left Arrow 97">
            <a:extLst>
              <a:ext uri="{FF2B5EF4-FFF2-40B4-BE49-F238E27FC236}">
                <a16:creationId xmlns:a16="http://schemas.microsoft.com/office/drawing/2014/main" id="{F535A8E1-5A4D-7C8E-3D38-4E28959B7BFE}"/>
              </a:ext>
            </a:extLst>
          </p:cNvPr>
          <p:cNvSpPr/>
          <p:nvPr/>
        </p:nvSpPr>
        <p:spPr>
          <a:xfrm>
            <a:off x="10043191" y="1576626"/>
            <a:ext cx="275064" cy="2238195"/>
          </a:xfrm>
          <a:prstGeom prst="curved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33A89CD8-A881-A057-6375-10A922B0D1E9}"/>
                  </a:ext>
                </a:extLst>
              </p:cNvPr>
              <p:cNvSpPr txBox="1"/>
              <p:nvPr/>
            </p:nvSpPr>
            <p:spPr>
              <a:xfrm>
                <a:off x="8448825" y="4778188"/>
                <a:ext cx="1543884" cy="508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DE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33A89CD8-A881-A057-6375-10A922B0D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825" y="4778188"/>
                <a:ext cx="1543884" cy="508281"/>
              </a:xfrm>
              <a:prstGeom prst="rect">
                <a:avLst/>
              </a:prstGeom>
              <a:blipFill>
                <a:blip r:embed="rId16"/>
                <a:stretch>
                  <a:fillRect l="-1639" t="-173171" r="-13115" b="-24390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32BFC021-A83C-F907-8FC8-46B5CA06778F}"/>
              </a:ext>
            </a:extLst>
          </p:cNvPr>
          <p:cNvSpPr txBox="1"/>
          <p:nvPr/>
        </p:nvSpPr>
        <p:spPr>
          <a:xfrm>
            <a:off x="8085559" y="5329239"/>
            <a:ext cx="2270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torchdiffeq.odeint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CF4337D-739B-6022-25B4-0D980CE3C560}"/>
                  </a:ext>
                </a:extLst>
              </p:cNvPr>
              <p:cNvSpPr txBox="1"/>
              <p:nvPr/>
            </p:nvSpPr>
            <p:spPr>
              <a:xfrm>
                <a:off x="388503" y="5237462"/>
                <a:ext cx="734746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𝑅𝑒𝑐𝑜𝑛𝑠𝑡𝑟𝑢𝑐𝑡𝑖𝑜𝑛𝐿𝑜𝑠𝑠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𝑅𝑒𝑐𝑜𝑛𝑠𝑡𝑟𝑢𝑐𝑡𝑖𝑜𝑛𝐿𝑜𝑠𝑠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𝑂𝐷𝐸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𝑑𝑖𝑣𝑒𝑟𝑔𝑒𝑛𝑐𝑒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𝑙𝑎𝑡𝑒𝑛𝑡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𝑠𝑝𝑎𝑐𝑒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CF4337D-739B-6022-25B4-0D980CE3C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3" y="5237462"/>
                <a:ext cx="7347461" cy="553998"/>
              </a:xfrm>
              <a:prstGeom prst="rect">
                <a:avLst/>
              </a:prstGeom>
              <a:blipFill>
                <a:blip r:embed="rId17"/>
                <a:stretch>
                  <a:fillRect l="-172" t="-4444" r="-517" b="-1777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546784D-5A33-9340-966B-A7DAAA472DAB}"/>
                  </a:ext>
                </a:extLst>
              </p:cNvPr>
              <p:cNvSpPr txBox="1"/>
              <p:nvPr/>
            </p:nvSpPr>
            <p:spPr>
              <a:xfrm>
                <a:off x="3921312" y="3126506"/>
                <a:ext cx="2985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546784D-5A33-9340-966B-A7DAAA472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312" y="3126506"/>
                <a:ext cx="298580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TextBox 102">
            <a:extLst>
              <a:ext uri="{FF2B5EF4-FFF2-40B4-BE49-F238E27FC236}">
                <a16:creationId xmlns:a16="http://schemas.microsoft.com/office/drawing/2014/main" id="{A95E9C12-DC9E-6AD1-DB2D-A21B92057822}"/>
              </a:ext>
            </a:extLst>
          </p:cNvPr>
          <p:cNvSpPr txBox="1"/>
          <p:nvPr/>
        </p:nvSpPr>
        <p:spPr>
          <a:xfrm>
            <a:off x="330969" y="6166840"/>
            <a:ext cx="7607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DE" sz="1400" dirty="0">
                <a:latin typeface="Arial" panose="020B0604020202020204" pitchFamily="34" charset="0"/>
                <a:cs typeface="Arial" panose="020B0604020202020204" pitchFamily="34" charset="0"/>
              </a:rPr>
              <a:t>se correlation matrix to initialize the transcription rate encoder </a:t>
            </a:r>
          </a:p>
        </p:txBody>
      </p:sp>
    </p:spTree>
    <p:extLst>
      <p:ext uri="{BB962C8B-B14F-4D97-AF65-F5344CB8AC3E}">
        <p14:creationId xmlns:p14="http://schemas.microsoft.com/office/powerpoint/2010/main" val="309180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89" grpId="0" animBg="1"/>
      <p:bldP spid="90" grpId="0"/>
      <p:bldP spid="9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B2A918-808B-906B-E461-67A1EC7DCEF5}"/>
              </a:ext>
            </a:extLst>
          </p:cNvPr>
          <p:cNvSpPr txBox="1"/>
          <p:nvPr/>
        </p:nvSpPr>
        <p:spPr>
          <a:xfrm>
            <a:off x="21266" y="10633"/>
            <a:ext cx="367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>
                <a:latin typeface="Arial" panose="020B0604020202020204" pitchFamily="34" charset="0"/>
                <a:cs typeface="Arial" panose="020B0604020202020204" pitchFamily="34" charset="0"/>
              </a:rPr>
              <a:t>Simulation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8D4C10-081B-40EE-B2D9-D226EDE75F83}"/>
              </a:ext>
            </a:extLst>
          </p:cNvPr>
          <p:cNvSpPr txBox="1"/>
          <p:nvPr/>
        </p:nvSpPr>
        <p:spPr>
          <a:xfrm>
            <a:off x="191386" y="627321"/>
            <a:ext cx="4763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Use the dyngen to perform simulation</a:t>
            </a:r>
          </a:p>
          <a:p>
            <a:r>
              <a:rPr lang="en-DE" dirty="0"/>
              <a:t>80 TFs, 50 HK genes and 80 Target genes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09C00B-41DF-0E10-8F17-792A903ECF11}"/>
              </a:ext>
            </a:extLst>
          </p:cNvPr>
          <p:cNvSpPr txBox="1"/>
          <p:nvPr/>
        </p:nvSpPr>
        <p:spPr>
          <a:xfrm>
            <a:off x="10201940" y="10633"/>
            <a:ext cx="6134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b="1" dirty="0">
                <a:latin typeface="Arial" panose="020B0604020202020204" pitchFamily="34" charset="0"/>
                <a:cs typeface="Arial" panose="020B0604020202020204" pitchFamily="34" charset="0"/>
              </a:rPr>
              <a:t>theislab/RegVelo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20F4E7-B1DC-2A7E-9718-BA0454C3E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6" y="3556998"/>
            <a:ext cx="4666427" cy="307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876E93-D72E-05E4-633E-994BEE8C46B2}"/>
              </a:ext>
            </a:extLst>
          </p:cNvPr>
          <p:cNvSpPr txBox="1"/>
          <p:nvPr/>
        </p:nvSpPr>
        <p:spPr>
          <a:xfrm>
            <a:off x="4338783" y="330512"/>
            <a:ext cx="7527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/>
              <a:t>Prediction1</a:t>
            </a:r>
            <a:r>
              <a:rPr lang="en-DE" dirty="0"/>
              <a:t>: Adam optimizer, LR = 0.01, weight_decay = 0.01, batch size = 128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AD89BC-DB37-D06E-5302-31C3B081E1DA}"/>
              </a:ext>
            </a:extLst>
          </p:cNvPr>
          <p:cNvSpPr txBox="1"/>
          <p:nvPr/>
        </p:nvSpPr>
        <p:spPr>
          <a:xfrm>
            <a:off x="4338784" y="20716"/>
            <a:ext cx="4763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>
                <a:latin typeface="Arial" panose="020B0604020202020204" pitchFamily="34" charset="0"/>
                <a:cs typeface="Arial" panose="020B0604020202020204" pitchFamily="34" charset="0"/>
              </a:rPr>
              <a:t>Learning Parameters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32C75A1-E873-1777-E0EB-C6EB04CF7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73"/>
          <a:stretch/>
        </p:blipFill>
        <p:spPr bwMode="auto">
          <a:xfrm>
            <a:off x="3017579" y="1572191"/>
            <a:ext cx="2847563" cy="182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93D525-ADBB-DB20-FDA4-D67AA7DBCD64}"/>
              </a:ext>
            </a:extLst>
          </p:cNvPr>
          <p:cNvSpPr txBox="1"/>
          <p:nvPr/>
        </p:nvSpPr>
        <p:spPr>
          <a:xfrm>
            <a:off x="6528391" y="1238782"/>
            <a:ext cx="2126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latin typeface="Arial" panose="020B0604020202020204" pitchFamily="34" charset="0"/>
                <a:cs typeface="Arial" panose="020B0604020202020204" pitchFamily="34" charset="0"/>
              </a:rPr>
              <a:t>Spearman Cor = 0.89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B926682-7923-E35D-CD45-50BA3AF30B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0"/>
          <a:stretch/>
        </p:blipFill>
        <p:spPr bwMode="auto">
          <a:xfrm>
            <a:off x="47577" y="1546559"/>
            <a:ext cx="2905340" cy="181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F868BE-757F-4276-B643-324281CFAC1C}"/>
              </a:ext>
            </a:extLst>
          </p:cNvPr>
          <p:cNvSpPr txBox="1"/>
          <p:nvPr/>
        </p:nvSpPr>
        <p:spPr>
          <a:xfrm>
            <a:off x="550940" y="1326365"/>
            <a:ext cx="1977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dirty="0">
                <a:latin typeface="Arial" panose="020B0604020202020204" pitchFamily="34" charset="0"/>
                <a:cs typeface="Arial" panose="020B0604020202020204" pitchFamily="34" charset="0"/>
              </a:rPr>
              <a:t>Ground truth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630F91-AD18-1518-BAAC-318C1EFE193C}"/>
              </a:ext>
            </a:extLst>
          </p:cNvPr>
          <p:cNvSpPr txBox="1"/>
          <p:nvPr/>
        </p:nvSpPr>
        <p:spPr>
          <a:xfrm>
            <a:off x="3477546" y="1333361"/>
            <a:ext cx="1977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dirty="0"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0285CCFC-348B-A084-7482-90A30A1BE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521" y="1546559"/>
            <a:ext cx="2930253" cy="2008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9C9D65E9-AF23-15D6-194F-2620AA638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3949859"/>
            <a:ext cx="3367281" cy="228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221D145-5B81-4967-FB0E-D4787561A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09" y="4285331"/>
            <a:ext cx="2847563" cy="190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E012552-DBDB-F516-6D9A-D22101A4D360}"/>
              </a:ext>
            </a:extLst>
          </p:cNvPr>
          <p:cNvSpPr txBox="1"/>
          <p:nvPr/>
        </p:nvSpPr>
        <p:spPr>
          <a:xfrm>
            <a:off x="4338782" y="641398"/>
            <a:ext cx="7527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/>
              <a:t>Prediction2</a:t>
            </a:r>
            <a:r>
              <a:rPr lang="en-DE" dirty="0"/>
              <a:t>: Adam optimizer, LR = 1e-4, weight_decay = 1e-6, batch size = 64</a:t>
            </a:r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17EE4822-0CAB-38D8-D707-9B72C14B4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772" y="1572191"/>
            <a:ext cx="2878405" cy="192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71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A668BC0-B2AF-CB25-8720-A9217ACE9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685" y="802694"/>
            <a:ext cx="3668823" cy="249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74F43F79-8F7D-3671-8F87-FA4E20BAE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219" y="802694"/>
            <a:ext cx="3668823" cy="249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6A8D2A6-6D1B-7CBB-B620-F67A91FAC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807" y="3937780"/>
            <a:ext cx="3554578" cy="2414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3F666651-5A61-37D4-AA4F-A192F0F5E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219" y="3977395"/>
            <a:ext cx="3668823" cy="249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C9415A-AB35-928B-2F93-1114BF3B0ED6}"/>
              </a:ext>
            </a:extLst>
          </p:cNvPr>
          <p:cNvSpPr txBox="1"/>
          <p:nvPr/>
        </p:nvSpPr>
        <p:spPr>
          <a:xfrm>
            <a:off x="2416628" y="424543"/>
            <a:ext cx="2302329" cy="378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VeloVI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2BC427-1A0C-DCAE-0D3B-368F4DE4DBCA}"/>
              </a:ext>
            </a:extLst>
          </p:cNvPr>
          <p:cNvSpPr txBox="1"/>
          <p:nvPr/>
        </p:nvSpPr>
        <p:spPr>
          <a:xfrm>
            <a:off x="2416627" y="3623482"/>
            <a:ext cx="2302329" cy="378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Dynamical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24CF0-2322-3342-1E9E-E7C847AF4679}"/>
              </a:ext>
            </a:extLst>
          </p:cNvPr>
          <p:cNvSpPr txBox="1"/>
          <p:nvPr/>
        </p:nvSpPr>
        <p:spPr>
          <a:xfrm>
            <a:off x="6255465" y="424543"/>
            <a:ext cx="2302329" cy="378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Stochastic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534035-5388-97B4-F57A-4C8F7F35C588}"/>
              </a:ext>
            </a:extLst>
          </p:cNvPr>
          <p:cNvSpPr txBox="1"/>
          <p:nvPr/>
        </p:nvSpPr>
        <p:spPr>
          <a:xfrm>
            <a:off x="6255464" y="3623482"/>
            <a:ext cx="2302329" cy="378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Deterministic</a:t>
            </a:r>
          </a:p>
        </p:txBody>
      </p:sp>
    </p:spTree>
    <p:extLst>
      <p:ext uri="{BB962C8B-B14F-4D97-AF65-F5344CB8AC3E}">
        <p14:creationId xmlns:p14="http://schemas.microsoft.com/office/powerpoint/2010/main" val="1132852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42306C-6734-C532-FC35-8DDA8034851C}"/>
              </a:ext>
            </a:extLst>
          </p:cNvPr>
          <p:cNvSpPr txBox="1"/>
          <p:nvPr/>
        </p:nvSpPr>
        <p:spPr>
          <a:xfrm>
            <a:off x="21266" y="10633"/>
            <a:ext cx="367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>
                <a:latin typeface="Arial" panose="020B0604020202020204" pitchFamily="34" charset="0"/>
                <a:cs typeface="Arial" panose="020B0604020202020204" pitchFamily="34" charset="0"/>
              </a:rPr>
              <a:t>Current Limits of RegVelo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05AB7F-24DB-A901-7624-CE7F78BC9016}"/>
              </a:ext>
            </a:extLst>
          </p:cNvPr>
          <p:cNvSpPr txBox="1"/>
          <p:nvPr/>
        </p:nvSpPr>
        <p:spPr>
          <a:xfrm>
            <a:off x="393405" y="754912"/>
            <a:ext cx="97181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To many Loss term, hard to be trained (need a proper learning rate and batch size)</a:t>
            </a:r>
          </a:p>
          <a:p>
            <a:pPr marL="342900" indent="-342900">
              <a:buAutoNum type="arabicPeriod"/>
            </a:pPr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Need correlation matrix for initialization, otherwise learn nothing relate to GRN</a:t>
            </a:r>
          </a:p>
          <a:p>
            <a:pPr marL="342900" indent="-342900">
              <a:buAutoNum type="arabicPeriod"/>
            </a:pPr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Cost a long time to train (7 mins on 1000 cells and 175 genes)</a:t>
            </a:r>
          </a:p>
          <a:p>
            <a:pPr marL="342900" indent="-342900">
              <a:buAutoNum type="arabicPeriod"/>
            </a:pPr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Numerical solver would not be accurate when need to extrapolate to a long distance (maybe need to learn like VeloVAE, set a small time interval ahead of each time point (cell) as the initialize condition, and then re-train the model)</a:t>
            </a:r>
          </a:p>
          <a:p>
            <a:pPr marL="342900" indent="-342900">
              <a:buAutoNum type="arabicPeriod"/>
            </a:pPr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A unified time cannot learn cycling trajectory!!</a:t>
            </a:r>
          </a:p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71CBC80-A723-3CE1-BA83-C8025E0D53AA}"/>
              </a:ext>
            </a:extLst>
          </p:cNvPr>
          <p:cNvGrpSpPr/>
          <p:nvPr/>
        </p:nvGrpSpPr>
        <p:grpSpPr>
          <a:xfrm>
            <a:off x="274654" y="3429000"/>
            <a:ext cx="5608353" cy="2202827"/>
            <a:chOff x="914400" y="3063235"/>
            <a:chExt cx="9017114" cy="305997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D5C36E-8D4E-7F64-E8FA-46E85214CA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479" t="31372" r="48739" b="37255"/>
            <a:stretch/>
          </p:blipFill>
          <p:spPr>
            <a:xfrm>
              <a:off x="914400" y="3429000"/>
              <a:ext cx="4394136" cy="26942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886FEC4-59B1-09A0-D85C-3912243FC4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109" t="45937" r="52394" b="23471"/>
            <a:stretch/>
          </p:blipFill>
          <p:spPr>
            <a:xfrm>
              <a:off x="6096000" y="3429001"/>
              <a:ext cx="3835514" cy="269421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683577-C261-A9F0-B7F6-DE13802379C6}"/>
                </a:ext>
              </a:extLst>
            </p:cNvPr>
            <p:cNvSpPr txBox="1"/>
            <p:nvPr/>
          </p:nvSpPr>
          <p:spPr>
            <a:xfrm>
              <a:off x="2060154" y="3063236"/>
              <a:ext cx="1322024" cy="384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1200" dirty="0">
                  <a:latin typeface="Arial" panose="020B0604020202020204" pitchFamily="34" charset="0"/>
                  <a:cs typeface="Arial" panose="020B0604020202020204" pitchFamily="34" charset="0"/>
                </a:rPr>
                <a:t>scVelo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C50FDE-70A5-BD07-6211-B3401FC500CD}"/>
                </a:ext>
              </a:extLst>
            </p:cNvPr>
            <p:cNvSpPr txBox="1"/>
            <p:nvPr/>
          </p:nvSpPr>
          <p:spPr>
            <a:xfrm>
              <a:off x="7351204" y="3063235"/>
              <a:ext cx="1322024" cy="384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1200" dirty="0">
                  <a:latin typeface="Arial" panose="020B0604020202020204" pitchFamily="34" charset="0"/>
                  <a:cs typeface="Arial" panose="020B0604020202020204" pitchFamily="34" charset="0"/>
                </a:rPr>
                <a:t>VeloVAE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02F8E5DE-54C8-3848-ABF5-E1457DD56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0476" y="3272448"/>
            <a:ext cx="3087456" cy="209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3541B54-6E3E-404A-F1A9-4632B8764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133" y="3272448"/>
            <a:ext cx="3087456" cy="209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E76B1B-F334-254F-2489-C2A6F1B86A5E}"/>
              </a:ext>
            </a:extLst>
          </p:cNvPr>
          <p:cNvSpPr txBox="1"/>
          <p:nvPr/>
        </p:nvSpPr>
        <p:spPr>
          <a:xfrm>
            <a:off x="7211677" y="3061270"/>
            <a:ext cx="822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dirty="0">
                <a:latin typeface="Arial" panose="020B0604020202020204" pitchFamily="34" charset="0"/>
                <a:cs typeface="Arial" panose="020B0604020202020204" pitchFamily="34" charset="0"/>
              </a:rPr>
              <a:t>VeloVI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817B03-9172-EB7C-07AF-BCF6EB1845B8}"/>
              </a:ext>
            </a:extLst>
          </p:cNvPr>
          <p:cNvSpPr txBox="1"/>
          <p:nvPr/>
        </p:nvSpPr>
        <p:spPr>
          <a:xfrm>
            <a:off x="10111563" y="3061269"/>
            <a:ext cx="822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dirty="0">
                <a:latin typeface="Arial" panose="020B0604020202020204" pitchFamily="34" charset="0"/>
                <a:cs typeface="Arial" panose="020B0604020202020204" pitchFamily="34" charset="0"/>
              </a:rPr>
              <a:t>RegVelo</a:t>
            </a:r>
          </a:p>
        </p:txBody>
      </p:sp>
    </p:spTree>
    <p:extLst>
      <p:ext uri="{BB962C8B-B14F-4D97-AF65-F5344CB8AC3E}">
        <p14:creationId xmlns:p14="http://schemas.microsoft.com/office/powerpoint/2010/main" val="2428286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1C2145-4FAF-E099-A809-CEF29091B89A}"/>
              </a:ext>
            </a:extLst>
          </p:cNvPr>
          <p:cNvSpPr txBox="1"/>
          <p:nvPr/>
        </p:nvSpPr>
        <p:spPr>
          <a:xfrm>
            <a:off x="288234" y="1083676"/>
            <a:ext cx="60231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1. A decoupled systems</a:t>
            </a:r>
          </a:p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    Gene (velocyto, scVelo) -&gt; Regulon (RegVelo)</a:t>
            </a:r>
          </a:p>
          <a:p>
            <a:endParaRPr lang="en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2. Building on flexible VeloVI framework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1F009A-2690-CD71-AA82-6CAD91680F0E}"/>
              </a:ext>
            </a:extLst>
          </p:cNvPr>
          <p:cNvSpPr txBox="1"/>
          <p:nvPr/>
        </p:nvSpPr>
        <p:spPr>
          <a:xfrm>
            <a:off x="288234" y="2348801"/>
            <a:ext cx="5360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latin typeface="Arial Rounded MT Bold" panose="020F0704030504030204" pitchFamily="34" charset="77"/>
                <a:cs typeface="Arial" panose="020B0604020202020204" pitchFamily="34" charset="0"/>
              </a:rPr>
              <a:t>Recap of VeloVI estimation framework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017BB2-0443-9C6F-D468-558ECE8BE2D9}"/>
              </a:ext>
            </a:extLst>
          </p:cNvPr>
          <p:cNvSpPr txBox="1"/>
          <p:nvPr/>
        </p:nvSpPr>
        <p:spPr>
          <a:xfrm>
            <a:off x="288234" y="680326"/>
            <a:ext cx="5360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latin typeface="Arial Rounded MT Bold" panose="020F0704030504030204" pitchFamily="34" charset="77"/>
                <a:cs typeface="Arial" panose="020B0604020202020204" pitchFamily="34" charset="0"/>
              </a:rPr>
              <a:t>Keypoints of estimation framework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8BB6CC-4E4C-3688-7636-CDE5286351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25" t="22005" r="31036" b="45060"/>
          <a:stretch/>
        </p:blipFill>
        <p:spPr>
          <a:xfrm>
            <a:off x="288234" y="2810620"/>
            <a:ext cx="6463058" cy="27200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AAEF58-0CCB-BD8B-6338-8AE35DE3F886}"/>
              </a:ext>
            </a:extLst>
          </p:cNvPr>
          <p:cNvSpPr txBox="1"/>
          <p:nvPr/>
        </p:nvSpPr>
        <p:spPr>
          <a:xfrm>
            <a:off x="6543553" y="213458"/>
            <a:ext cx="5360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latin typeface="Arial Rounded MT Bold" panose="020F0704030504030204" pitchFamily="34" charset="77"/>
                <a:cs typeface="Arial" panose="020B0604020202020204" pitchFamily="34" charset="0"/>
              </a:rPr>
              <a:t>Decouple the system using condition independence</a:t>
            </a:r>
          </a:p>
          <a:p>
            <a:r>
              <a:rPr lang="en-DE" sz="1600" dirty="0">
                <a:latin typeface="Arial Rounded MT Bold" panose="020F0704030504030204" pitchFamily="34" charset="77"/>
                <a:cs typeface="Arial" panose="020B0604020202020204" pitchFamily="34" charset="0"/>
              </a:rPr>
              <a:t>Emulator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93C658-8B9B-1227-3BF7-B870A6946F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88" t="39826" r="38884" b="22546"/>
          <a:stretch/>
        </p:blipFill>
        <p:spPr>
          <a:xfrm>
            <a:off x="7214972" y="755005"/>
            <a:ext cx="4188050" cy="25593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4D6BE4-C1B9-6435-EC98-C1CDF63CC535}"/>
              </a:ext>
            </a:extLst>
          </p:cNvPr>
          <p:cNvSpPr txBox="1"/>
          <p:nvPr/>
        </p:nvSpPr>
        <p:spPr>
          <a:xfrm>
            <a:off x="7103335" y="3152799"/>
            <a:ext cx="4800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DE" sz="1400" dirty="0">
                <a:latin typeface="Arial" panose="020B0604020202020204" pitchFamily="34" charset="0"/>
                <a:cs typeface="Arial" panose="020B0604020202020204" pitchFamily="34" charset="0"/>
              </a:rPr>
              <a:t>ecouple into “regulons”: </a:t>
            </a:r>
          </a:p>
          <a:p>
            <a:r>
              <a:rPr lang="en-DE" sz="1400" dirty="0">
                <a:latin typeface="Arial" panose="020B0604020202020204" pitchFamily="34" charset="0"/>
                <a:cs typeface="Arial" panose="020B0604020202020204" pitchFamily="34" charset="0"/>
              </a:rPr>
              <a:t>A target gene and a set of regulators(TF &amp; CREs)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A8C045-EEC5-220B-2083-9EA20F9EEAD7}"/>
              </a:ext>
            </a:extLst>
          </p:cNvPr>
          <p:cNvSpPr txBox="1"/>
          <p:nvPr/>
        </p:nvSpPr>
        <p:spPr>
          <a:xfrm>
            <a:off x="7103335" y="3735979"/>
            <a:ext cx="4595149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latin typeface="Arial Rounded MT Bold" panose="020F0704030504030204" pitchFamily="34" charset="77"/>
                <a:cs typeface="Arial" panose="020B0604020202020204" pitchFamily="34" charset="0"/>
              </a:rPr>
              <a:t>Estimation procedure:</a:t>
            </a:r>
          </a:p>
          <a:p>
            <a:r>
              <a:rPr lang="en-DE" sz="1600" dirty="0"/>
              <a:t>1. </a:t>
            </a:r>
            <a:r>
              <a:rPr lang="en-GB" sz="1600" dirty="0"/>
              <a:t>I</a:t>
            </a:r>
            <a:r>
              <a:rPr lang="en-DE" sz="1600" dirty="0"/>
              <a:t>nitialize using scVelo, velocyto (or MongeVelo?) to get the initial</a:t>
            </a:r>
            <a:r>
              <a:rPr lang="zh-CN" altLang="en-US" sz="1600" dirty="0"/>
              <a:t> </a:t>
            </a:r>
            <a:r>
              <a:rPr lang="en-DE" sz="1600" dirty="0"/>
              <a:t>estimation of latent time.</a:t>
            </a:r>
          </a:p>
          <a:p>
            <a:r>
              <a:rPr lang="en-DE" sz="1600" dirty="0"/>
              <a:t>2. Interpolate the dynamics of the regulators use top-down manner (emulators) using parametric function (RBF) or Gaussian process.</a:t>
            </a:r>
          </a:p>
          <a:p>
            <a:r>
              <a:rPr lang="en-DE" sz="1600" dirty="0"/>
              <a:t>3. For each subsystem, estimate kinetic parameter and regulatory parameters</a:t>
            </a:r>
          </a:p>
          <a:p>
            <a:r>
              <a:rPr lang="en-DE" sz="1600" dirty="0"/>
              <a:t>4. In the meantime, regularize the solution of regulator (TF and CRE) need to be same to the interpolation</a:t>
            </a:r>
          </a:p>
          <a:p>
            <a:r>
              <a:rPr lang="en-DE" sz="1600" dirty="0"/>
              <a:t>5. Updating until converge.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2AAB2C-1759-BAA0-F40F-CAD5B39C2A32}"/>
              </a:ext>
            </a:extLst>
          </p:cNvPr>
          <p:cNvSpPr txBox="1"/>
          <p:nvPr/>
        </p:nvSpPr>
        <p:spPr>
          <a:xfrm>
            <a:off x="9748942" y="3092839"/>
            <a:ext cx="6099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Georgoulas</a:t>
            </a:r>
            <a:r>
              <a:rPr lang="en-GB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sz="12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et al</a:t>
            </a:r>
            <a:r>
              <a:rPr lang="en-US" sz="12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1200" b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2012</a:t>
            </a:r>
            <a:endParaRPr lang="en-DE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75C092-6927-F320-E064-1647E9012510}"/>
              </a:ext>
            </a:extLst>
          </p:cNvPr>
          <p:cNvSpPr txBox="1"/>
          <p:nvPr/>
        </p:nvSpPr>
        <p:spPr>
          <a:xfrm>
            <a:off x="4561484" y="5452131"/>
            <a:ext cx="6099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Gayoso</a:t>
            </a:r>
            <a:r>
              <a:rPr lang="en-GB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&amp;</a:t>
            </a:r>
            <a:r>
              <a:rPr lang="en-GB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sz="1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Weiler</a:t>
            </a:r>
            <a:r>
              <a:rPr lang="en-GB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sz="12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et al</a:t>
            </a:r>
            <a:r>
              <a:rPr lang="en-US" sz="12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1200" b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</a:t>
            </a:r>
            <a:r>
              <a:rPr lang="en-US" altLang="zh-CN" sz="1200" b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en-US" sz="1200" b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</a:t>
            </a:r>
            <a:endParaRPr lang="en-DE" sz="12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8313982-8339-8CDE-80FA-3A0B407E9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273" y="5774324"/>
            <a:ext cx="5273368" cy="10069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093807-97D4-ED0B-EBB1-9E6A4879F962}"/>
              </a:ext>
            </a:extLst>
          </p:cNvPr>
          <p:cNvSpPr txBox="1"/>
          <p:nvPr/>
        </p:nvSpPr>
        <p:spPr>
          <a:xfrm>
            <a:off x="167213" y="145143"/>
            <a:ext cx="5692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>
                <a:latin typeface="Arial Black" panose="020B0604020202020204" pitchFamily="34" charset="0"/>
                <a:cs typeface="Arial Black" panose="020B0604020202020204" pitchFamily="34" charset="0"/>
              </a:rPr>
              <a:t>Implementation.</a:t>
            </a:r>
            <a:r>
              <a:rPr lang="en-US" altLang="zh-CN" b="1" dirty="0"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r>
              <a:rPr lang="zh-CN" altLang="en-US" b="1" dirty="0"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en-US" altLang="zh-CN" b="1" dirty="0">
                <a:latin typeface="Arial Black" panose="020B0604020202020204" pitchFamily="34" charset="0"/>
                <a:cs typeface="Arial Black" panose="020B0604020202020204" pitchFamily="34" charset="0"/>
              </a:rPr>
              <a:t>Analytic solution</a:t>
            </a:r>
            <a:endParaRPr lang="en-DE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020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509A01-DF31-2F92-84EA-A2196AB5D544}"/>
              </a:ext>
            </a:extLst>
          </p:cNvPr>
          <p:cNvSpPr txBox="1"/>
          <p:nvPr/>
        </p:nvSpPr>
        <p:spPr>
          <a:xfrm>
            <a:off x="609937" y="217275"/>
            <a:ext cx="1018924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dirty="0">
                <a:latin typeface="Arial Rounded MT Bold" panose="020F0704030504030204" pitchFamily="34" charset="77"/>
                <a:cs typeface="Arial" panose="020B0604020202020204" pitchFamily="34" charset="0"/>
              </a:rPr>
              <a:t>Estimation procedure:</a:t>
            </a:r>
            <a:endParaRPr lang="en-DE" sz="2000" dirty="0"/>
          </a:p>
          <a:p>
            <a:r>
              <a:rPr lang="en-US" altLang="zh-CN" sz="2000" dirty="0"/>
              <a:t>1</a:t>
            </a:r>
            <a:r>
              <a:rPr lang="en-DE" sz="2000" dirty="0"/>
              <a:t>. Interpolate the dynamics of the regulators use top-down manner (emulators) using parametric function (RBF) or Gaussian process.</a:t>
            </a:r>
          </a:p>
          <a:p>
            <a:endParaRPr lang="en-DE" sz="2000" dirty="0"/>
          </a:p>
          <a:p>
            <a:endParaRPr lang="en-DE" sz="2000" dirty="0"/>
          </a:p>
          <a:p>
            <a:endParaRPr lang="en-DE" sz="2000" dirty="0"/>
          </a:p>
          <a:p>
            <a:endParaRPr lang="en-DE" sz="2000" dirty="0"/>
          </a:p>
          <a:p>
            <a:r>
              <a:rPr lang="en-US" altLang="zh-CN" sz="2000" dirty="0"/>
              <a:t>2</a:t>
            </a:r>
            <a:r>
              <a:rPr lang="en-DE" sz="2000" dirty="0"/>
              <a:t>. For each subsystem, estimate kinetic parameter and regulatory parameters</a:t>
            </a:r>
          </a:p>
          <a:p>
            <a:endParaRPr lang="en-DE" sz="2000" dirty="0"/>
          </a:p>
          <a:p>
            <a:endParaRPr lang="en-DE" sz="2000" dirty="0"/>
          </a:p>
          <a:p>
            <a:endParaRPr lang="en-DE" sz="2000" dirty="0"/>
          </a:p>
          <a:p>
            <a:endParaRPr lang="en-DE" sz="2000" dirty="0"/>
          </a:p>
          <a:p>
            <a:endParaRPr lang="en-DE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A6D8C6-407A-A115-F207-08DA98656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363" y="1218156"/>
            <a:ext cx="3403706" cy="6337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07C9E6-586E-599E-E2F4-F948F233C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369" y="1851950"/>
            <a:ext cx="3286400" cy="5574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A8F177-2DAB-65CE-FD0E-DC6A6910B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3150" y="2938409"/>
            <a:ext cx="75057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12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g. 1">
            <a:extLst>
              <a:ext uri="{FF2B5EF4-FFF2-40B4-BE49-F238E27FC236}">
                <a16:creationId xmlns:a16="http://schemas.microsoft.com/office/drawing/2014/main" id="{86D69100-01FB-A3CB-A010-70B05FF5AB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108" b="47419"/>
          <a:stretch/>
        </p:blipFill>
        <p:spPr bwMode="auto">
          <a:xfrm>
            <a:off x="289366" y="743533"/>
            <a:ext cx="9708999" cy="374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CE338A-A3D1-81A0-6812-9B7C3F230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390" y="5202893"/>
            <a:ext cx="4503995" cy="7639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072050-7D02-CB8B-87C2-45414C65A9C2}"/>
              </a:ext>
            </a:extLst>
          </p:cNvPr>
          <p:cNvSpPr txBox="1"/>
          <p:nvPr/>
        </p:nvSpPr>
        <p:spPr>
          <a:xfrm>
            <a:off x="8137002" y="4243708"/>
            <a:ext cx="3391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Gao </a:t>
            </a:r>
            <a:r>
              <a:rPr lang="en-DE" i="1" dirty="0"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., 2022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445E9-86DC-512B-BAB0-7B842933E4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89" t="39403" r="30878" b="41527"/>
          <a:stretch/>
        </p:blipFill>
        <p:spPr>
          <a:xfrm>
            <a:off x="1013552" y="4613039"/>
            <a:ext cx="4227701" cy="150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004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DEBF9EC-5BFF-CE7A-CB79-FFF1ED81BA75}"/>
              </a:ext>
            </a:extLst>
          </p:cNvPr>
          <p:cNvSpPr/>
          <p:nvPr/>
        </p:nvSpPr>
        <p:spPr>
          <a:xfrm>
            <a:off x="1145959" y="3827274"/>
            <a:ext cx="1356851" cy="1012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FFDAC55-682E-B8D7-D561-6788DE70F3CB}"/>
              </a:ext>
            </a:extLst>
          </p:cNvPr>
          <p:cNvGrpSpPr/>
          <p:nvPr/>
        </p:nvGrpSpPr>
        <p:grpSpPr>
          <a:xfrm>
            <a:off x="1145959" y="2728509"/>
            <a:ext cx="1356852" cy="1028220"/>
            <a:chOff x="694267" y="2662408"/>
            <a:chExt cx="1356852" cy="10282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A367291-3C05-B93F-F75E-DA6458582DB9}"/>
                </a:ext>
              </a:extLst>
            </p:cNvPr>
            <p:cNvSpPr/>
            <p:nvPr/>
          </p:nvSpPr>
          <p:spPr>
            <a:xfrm>
              <a:off x="694268" y="2662408"/>
              <a:ext cx="1356851" cy="101272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C98C732-DD8F-2AA5-C4A4-5F3E7424D977}"/>
                </a:ext>
              </a:extLst>
            </p:cNvPr>
            <p:cNvSpPr txBox="1"/>
            <p:nvPr/>
          </p:nvSpPr>
          <p:spPr>
            <a:xfrm>
              <a:off x="694267" y="3413629"/>
              <a:ext cx="12093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Spliced</a:t>
              </a:r>
              <a:endParaRPr lang="en-DE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5ACFF7E-5603-40FA-D39B-F48AF2B60110}"/>
              </a:ext>
            </a:extLst>
          </p:cNvPr>
          <p:cNvSpPr txBox="1"/>
          <p:nvPr/>
        </p:nvSpPr>
        <p:spPr>
          <a:xfrm>
            <a:off x="1145959" y="4532219"/>
            <a:ext cx="1209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Unspliced</a:t>
            </a:r>
            <a:endParaRPr lang="en-D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rapezium 7">
            <a:extLst>
              <a:ext uri="{FF2B5EF4-FFF2-40B4-BE49-F238E27FC236}">
                <a16:creationId xmlns:a16="http://schemas.microsoft.com/office/drawing/2014/main" id="{829833E0-CBF9-2A3C-93B3-0B2856A15D78}"/>
              </a:ext>
            </a:extLst>
          </p:cNvPr>
          <p:cNvSpPr/>
          <p:nvPr/>
        </p:nvSpPr>
        <p:spPr>
          <a:xfrm rot="5400000">
            <a:off x="2805239" y="3706481"/>
            <a:ext cx="2085033" cy="953188"/>
          </a:xfrm>
          <a:prstGeom prst="trapezoid">
            <a:avLst>
              <a:gd name="adj" fmla="val 64297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588028-7A31-0227-892F-2E6C910B66FF}"/>
              </a:ext>
            </a:extLst>
          </p:cNvPr>
          <p:cNvGrpSpPr/>
          <p:nvPr/>
        </p:nvGrpSpPr>
        <p:grpSpPr>
          <a:xfrm>
            <a:off x="1145958" y="1614246"/>
            <a:ext cx="1356852" cy="1028220"/>
            <a:chOff x="694267" y="2662408"/>
            <a:chExt cx="1356852" cy="102822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5994F57-383E-F4B6-81B4-5EC8EEA1831E}"/>
                </a:ext>
              </a:extLst>
            </p:cNvPr>
            <p:cNvSpPr/>
            <p:nvPr/>
          </p:nvSpPr>
          <p:spPr>
            <a:xfrm>
              <a:off x="694268" y="2662408"/>
              <a:ext cx="1356851" cy="101272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20CBB1-9221-EBB7-2072-409B51E29AF8}"/>
                </a:ext>
              </a:extLst>
            </p:cNvPr>
            <p:cNvSpPr txBox="1"/>
            <p:nvPr/>
          </p:nvSpPr>
          <p:spPr>
            <a:xfrm>
              <a:off x="694267" y="3413629"/>
              <a:ext cx="12093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ATAC</a:t>
              </a:r>
              <a:endParaRPr lang="en-DE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A0267B99-F6DA-2385-692B-5ECB22B6C68F}"/>
              </a:ext>
            </a:extLst>
          </p:cNvPr>
          <p:cNvCxnSpPr>
            <a:cxnSpLocks/>
          </p:cNvCxnSpPr>
          <p:nvPr/>
        </p:nvCxnSpPr>
        <p:spPr>
          <a:xfrm>
            <a:off x="2566120" y="3248280"/>
            <a:ext cx="741729" cy="739897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56D6E75-3EEF-597D-86A1-A40954C4B7F4}"/>
              </a:ext>
            </a:extLst>
          </p:cNvPr>
          <p:cNvSpPr/>
          <p:nvPr/>
        </p:nvSpPr>
        <p:spPr>
          <a:xfrm>
            <a:off x="4415589" y="3833949"/>
            <a:ext cx="121298" cy="348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noFill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850E05-4B87-1A33-5D23-B5D49695EC45}"/>
              </a:ext>
            </a:extLst>
          </p:cNvPr>
          <p:cNvSpPr/>
          <p:nvPr/>
        </p:nvSpPr>
        <p:spPr>
          <a:xfrm>
            <a:off x="4415589" y="4234694"/>
            <a:ext cx="121298" cy="348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87B1EF-7385-7FEC-B1AC-82DBBC2B09AB}"/>
                  </a:ext>
                </a:extLst>
              </p:cNvPr>
              <p:cNvSpPr txBox="1"/>
              <p:nvPr/>
            </p:nvSpPr>
            <p:spPr>
              <a:xfrm>
                <a:off x="4478130" y="3840051"/>
                <a:ext cx="2985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87B1EF-7385-7FEC-B1AC-82DBBC2B0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130" y="3840051"/>
                <a:ext cx="298580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630CCF-0623-F858-418C-06F976BF6662}"/>
                  </a:ext>
                </a:extLst>
              </p:cNvPr>
              <p:cNvSpPr txBox="1"/>
              <p:nvPr/>
            </p:nvSpPr>
            <p:spPr>
              <a:xfrm>
                <a:off x="4478130" y="4254859"/>
                <a:ext cx="2985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630CCF-0623-F858-418C-06F976BF6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130" y="4254859"/>
                <a:ext cx="298580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rapezium 17">
            <a:extLst>
              <a:ext uri="{FF2B5EF4-FFF2-40B4-BE49-F238E27FC236}">
                <a16:creationId xmlns:a16="http://schemas.microsoft.com/office/drawing/2014/main" id="{6F0281B0-FE1C-07B0-2AE2-F25E836F9498}"/>
              </a:ext>
            </a:extLst>
          </p:cNvPr>
          <p:cNvSpPr/>
          <p:nvPr/>
        </p:nvSpPr>
        <p:spPr>
          <a:xfrm rot="5400000">
            <a:off x="5046775" y="3976800"/>
            <a:ext cx="447870" cy="348107"/>
          </a:xfrm>
          <a:prstGeom prst="trapezoid">
            <a:avLst>
              <a:gd name="adj" fmla="val 447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32BDFF-2024-65B3-5567-A875677932F9}"/>
              </a:ext>
            </a:extLst>
          </p:cNvPr>
          <p:cNvCxnSpPr/>
          <p:nvPr/>
        </p:nvCxnSpPr>
        <p:spPr>
          <a:xfrm>
            <a:off x="4644297" y="4182056"/>
            <a:ext cx="31724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D5D009D-3464-4B1F-23C4-3250585807F5}"/>
              </a:ext>
            </a:extLst>
          </p:cNvPr>
          <p:cNvSpPr/>
          <p:nvPr/>
        </p:nvSpPr>
        <p:spPr>
          <a:xfrm>
            <a:off x="5499003" y="4057466"/>
            <a:ext cx="76359" cy="1740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D22772F-2942-31C2-E84F-6EFCEE54668D}"/>
                  </a:ext>
                </a:extLst>
              </p:cNvPr>
              <p:cNvSpPr txBox="1"/>
              <p:nvPr/>
            </p:nvSpPr>
            <p:spPr>
              <a:xfrm>
                <a:off x="5491052" y="3978550"/>
                <a:ext cx="2985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D22772F-2942-31C2-E84F-6EFCEE546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052" y="3978550"/>
                <a:ext cx="29858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501135-30EE-496A-A102-F44C4291EF7B}"/>
                  </a:ext>
                </a:extLst>
              </p:cNvPr>
              <p:cNvSpPr txBox="1"/>
              <p:nvPr/>
            </p:nvSpPr>
            <p:spPr>
              <a:xfrm>
                <a:off x="4323683" y="3576607"/>
                <a:ext cx="2985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501135-30EE-496A-A102-F44C4291E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683" y="3576607"/>
                <a:ext cx="298580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4A998EB-E038-AE67-479E-1A1CBD8CBA54}"/>
              </a:ext>
            </a:extLst>
          </p:cNvPr>
          <p:cNvSpPr/>
          <p:nvPr/>
        </p:nvSpPr>
        <p:spPr>
          <a:xfrm>
            <a:off x="3307849" y="2886419"/>
            <a:ext cx="2452594" cy="2500829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F5D800F-1C00-2709-6CBC-2160D158E160}"/>
              </a:ext>
            </a:extLst>
          </p:cNvPr>
          <p:cNvSpPr/>
          <p:nvPr/>
        </p:nvSpPr>
        <p:spPr>
          <a:xfrm>
            <a:off x="3310183" y="1068915"/>
            <a:ext cx="2452594" cy="150059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5CBE25D-3171-E1D7-8D86-9EE9A8645E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8110" y="1294218"/>
            <a:ext cx="2389282" cy="4621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82F9665-97A6-A298-FEDF-B938F54055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8978" y="1907324"/>
            <a:ext cx="2306937" cy="406431"/>
          </a:xfrm>
          <a:prstGeom prst="rect">
            <a:avLst/>
          </a:prstGeom>
        </p:spPr>
      </p:pic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C55A584C-B158-1B45-7E18-C88396F6BB0C}"/>
              </a:ext>
            </a:extLst>
          </p:cNvPr>
          <p:cNvCxnSpPr>
            <a:cxnSpLocks/>
          </p:cNvCxnSpPr>
          <p:nvPr/>
        </p:nvCxnSpPr>
        <p:spPr>
          <a:xfrm flipV="1">
            <a:off x="2566120" y="2334909"/>
            <a:ext cx="760501" cy="573984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ight Arrow 27">
            <a:extLst>
              <a:ext uri="{FF2B5EF4-FFF2-40B4-BE49-F238E27FC236}">
                <a16:creationId xmlns:a16="http://schemas.microsoft.com/office/drawing/2014/main" id="{EE958EDE-872A-327C-BCEB-EBCEFFBB1BC7}"/>
              </a:ext>
            </a:extLst>
          </p:cNvPr>
          <p:cNvSpPr/>
          <p:nvPr/>
        </p:nvSpPr>
        <p:spPr>
          <a:xfrm rot="16200000">
            <a:off x="4453399" y="2591546"/>
            <a:ext cx="169326" cy="333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29B24AF9-0092-E708-EF98-4EE811C2740A}"/>
              </a:ext>
            </a:extLst>
          </p:cNvPr>
          <p:cNvSpPr/>
          <p:nvPr/>
        </p:nvSpPr>
        <p:spPr>
          <a:xfrm>
            <a:off x="5891572" y="1589802"/>
            <a:ext cx="392903" cy="333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B88D93F-5872-5C35-4E10-121A77FF2A43}"/>
              </a:ext>
            </a:extLst>
          </p:cNvPr>
          <p:cNvSpPr/>
          <p:nvPr/>
        </p:nvSpPr>
        <p:spPr>
          <a:xfrm>
            <a:off x="6506840" y="1006047"/>
            <a:ext cx="2452594" cy="150059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0CAC8F6-961F-485C-CBEB-DB28518D2C7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6880" t="29306" r="32957" b="61308"/>
          <a:stretch/>
        </p:blipFill>
        <p:spPr>
          <a:xfrm>
            <a:off x="6791890" y="1145380"/>
            <a:ext cx="1882494" cy="1202714"/>
          </a:xfrm>
          <a:prstGeom prst="rect">
            <a:avLst/>
          </a:prstGeom>
        </p:spPr>
      </p:pic>
      <p:sp>
        <p:nvSpPr>
          <p:cNvPr id="33" name="Bent Up Arrow 32">
            <a:extLst>
              <a:ext uri="{FF2B5EF4-FFF2-40B4-BE49-F238E27FC236}">
                <a16:creationId xmlns:a16="http://schemas.microsoft.com/office/drawing/2014/main" id="{89E25E05-7256-535D-4656-705BC29A5983}"/>
              </a:ext>
            </a:extLst>
          </p:cNvPr>
          <p:cNvSpPr/>
          <p:nvPr/>
        </p:nvSpPr>
        <p:spPr>
          <a:xfrm>
            <a:off x="5959422" y="2834175"/>
            <a:ext cx="1773715" cy="90442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A8676A-ED07-7F84-0B3C-43E5CFE06975}"/>
              </a:ext>
            </a:extLst>
          </p:cNvPr>
          <p:cNvSpPr txBox="1"/>
          <p:nvPr/>
        </p:nvSpPr>
        <p:spPr>
          <a:xfrm>
            <a:off x="2849351" y="651321"/>
            <a:ext cx="3486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latin typeface="Arial" panose="020B0604020202020204" pitchFamily="34" charset="0"/>
                <a:cs typeface="Arial" panose="020B0604020202020204" pitchFamily="34" charset="0"/>
              </a:rPr>
              <a:t>Interpolate regulator dynamics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E27629-4697-30B0-B419-6E3D14970312}"/>
              </a:ext>
            </a:extLst>
          </p:cNvPr>
          <p:cNvSpPr txBox="1"/>
          <p:nvPr/>
        </p:nvSpPr>
        <p:spPr>
          <a:xfrm>
            <a:off x="2849351" y="5430917"/>
            <a:ext cx="3486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latin typeface="Arial" panose="020B0604020202020204" pitchFamily="34" charset="0"/>
                <a:cs typeface="Arial" panose="020B0604020202020204" pitchFamily="34" charset="0"/>
              </a:rPr>
              <a:t>Latent time encoder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074FD31-61D0-D8CC-5C5C-3E2C6F59DA58}"/>
              </a:ext>
            </a:extLst>
          </p:cNvPr>
          <p:cNvSpPr txBox="1"/>
          <p:nvPr/>
        </p:nvSpPr>
        <p:spPr>
          <a:xfrm>
            <a:off x="5990042" y="628603"/>
            <a:ext cx="3486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latin typeface="Arial" panose="020B0604020202020204" pitchFamily="34" charset="0"/>
                <a:cs typeface="Arial" panose="020B0604020202020204" pitchFamily="34" charset="0"/>
              </a:rPr>
              <a:t>Likelihood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0B72510-CC34-5790-1C89-5132D87C2AF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576" t="36384" r="39665" b="24472"/>
          <a:stretch/>
        </p:blipFill>
        <p:spPr>
          <a:xfrm>
            <a:off x="6532748" y="3926918"/>
            <a:ext cx="3272263" cy="235240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FB8F2EE-4153-FC62-2CC0-6B1E957D263B}"/>
              </a:ext>
            </a:extLst>
          </p:cNvPr>
          <p:cNvSpPr txBox="1"/>
          <p:nvPr/>
        </p:nvSpPr>
        <p:spPr>
          <a:xfrm>
            <a:off x="6506840" y="6279326"/>
            <a:ext cx="560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Assume all decoded modality follow Gaussain distribution</a:t>
            </a:r>
          </a:p>
        </p:txBody>
      </p:sp>
    </p:spTree>
    <p:extLst>
      <p:ext uri="{BB962C8B-B14F-4D97-AF65-F5344CB8AC3E}">
        <p14:creationId xmlns:p14="http://schemas.microsoft.com/office/powerpoint/2010/main" val="1287246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67404</TotalTime>
  <Words>957</Words>
  <Application>Microsoft Macintosh PowerPoint</Application>
  <PresentationFormat>Widescreen</PresentationFormat>
  <Paragraphs>171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Arial Black</vt:lpstr>
      <vt:lpstr>Arial Rounded MT Bold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</cp:revision>
  <dcterms:created xsi:type="dcterms:W3CDTF">2023-02-01T23:11:58Z</dcterms:created>
  <dcterms:modified xsi:type="dcterms:W3CDTF">2023-04-20T05:36:24Z</dcterms:modified>
</cp:coreProperties>
</file>